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9" r:id="rId3"/>
    <p:sldId id="277" r:id="rId4"/>
    <p:sldId id="278" r:id="rId5"/>
    <p:sldId id="264" r:id="rId6"/>
    <p:sldId id="279" r:id="rId7"/>
    <p:sldId id="280" r:id="rId8"/>
    <p:sldId id="281" r:id="rId9"/>
    <p:sldId id="282" r:id="rId10"/>
    <p:sldId id="283" r:id="rId11"/>
    <p:sldId id="288" r:id="rId12"/>
    <p:sldId id="289" r:id="rId13"/>
    <p:sldId id="284" r:id="rId14"/>
    <p:sldId id="285" r:id="rId15"/>
    <p:sldId id="286" r:id="rId16"/>
    <p:sldId id="28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01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9F773B-321A-4137-9237-C3A44D8697F2}" type="datetimeFigureOut">
              <a:rPr lang="en-CA" smtClean="0"/>
              <a:t>04/02/2016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A3B748-8798-4581-B0E1-DD1693F9A3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263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641DA-35A1-4516-A5D5-168B33D17867}" type="datetimeFigureOut">
              <a:rPr lang="en-CA" smtClean="0"/>
              <a:t>04/02/2016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6544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641DA-35A1-4516-A5D5-168B33D17867}" type="datetimeFigureOut">
              <a:rPr lang="en-CA" smtClean="0"/>
              <a:t>04/02/2016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7454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641DA-35A1-4516-A5D5-168B33D17867}" type="datetimeFigureOut">
              <a:rPr lang="en-CA" smtClean="0"/>
              <a:t>04/02/2016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2281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641DA-35A1-4516-A5D5-168B33D17867}" type="datetimeFigureOut">
              <a:rPr lang="en-CA" smtClean="0"/>
              <a:t>04/02/2016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2576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641DA-35A1-4516-A5D5-168B33D17867}" type="datetimeFigureOut">
              <a:rPr lang="en-CA" smtClean="0"/>
              <a:t>04/02/2016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6126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641DA-35A1-4516-A5D5-168B33D17867}" type="datetimeFigureOut">
              <a:rPr lang="en-CA" smtClean="0"/>
              <a:t>04/02/2016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6461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641DA-35A1-4516-A5D5-168B33D17867}" type="datetimeFigureOut">
              <a:rPr lang="en-CA" smtClean="0"/>
              <a:t>04/02/2016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5750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641DA-35A1-4516-A5D5-168B33D17867}" type="datetimeFigureOut">
              <a:rPr lang="en-CA" smtClean="0"/>
              <a:t>04/02/2016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7498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641DA-35A1-4516-A5D5-168B33D17867}" type="datetimeFigureOut">
              <a:rPr lang="en-CA" smtClean="0"/>
              <a:t>04/02/2016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23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641DA-35A1-4516-A5D5-168B33D17867}" type="datetimeFigureOut">
              <a:rPr lang="en-CA" smtClean="0"/>
              <a:t>04/02/2016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2839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641DA-35A1-4516-A5D5-168B33D17867}" type="datetimeFigureOut">
              <a:rPr lang="en-CA" smtClean="0"/>
              <a:t>04/02/2016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8020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641DA-35A1-4516-A5D5-168B33D17867}" type="datetimeFigureOut">
              <a:rPr lang="en-CA" smtClean="0"/>
              <a:t>04/02/2016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F535D-3F98-4C35-8F68-88DE7BA55A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9500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Exact Logistic Regression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239000" cy="1752600"/>
          </a:xfrm>
        </p:spPr>
        <p:txBody>
          <a:bodyPr>
            <a:normAutofit/>
          </a:bodyPr>
          <a:lstStyle/>
          <a:p>
            <a:r>
              <a:rPr lang="en-CA" dirty="0" smtClean="0"/>
              <a:t>Epidemiology/Biostatistics VHM-812/802,</a:t>
            </a:r>
          </a:p>
          <a:p>
            <a:r>
              <a:rPr lang="en-CA" dirty="0" smtClean="0"/>
              <a:t>Winter 2016, Atlantic Vet. College, PEI</a:t>
            </a:r>
          </a:p>
          <a:p>
            <a:r>
              <a:rPr lang="en-CA" dirty="0" smtClean="0"/>
              <a:t>Raju Gautam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59391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38" y="304800"/>
            <a:ext cx="9296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Exact logistic regression           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Number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of </a:t>
            </a:r>
            <a:r>
              <a:rPr lang="en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obs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=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27</a:t>
            </a: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Model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score   =   2.018634</a:t>
            </a: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</a:t>
            </a:r>
            <a:r>
              <a:rPr lang="en-CA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&gt;= score   =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0.2043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------------------------------------------------------------------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low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| Odds Ratio       Suff.  2*</a:t>
            </a:r>
            <a:r>
              <a:rPr lang="en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(Suff.)     [95% Conf. Interval]</a:t>
            </a:r>
          </a:p>
          <a:p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----+-------------------------------------------------------------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ptl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|   4.402267           2      0.4085      .2507705    79.01123</a:t>
            </a:r>
          </a:p>
          <a:p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------------------------------------------------------------------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53236" y="3164681"/>
            <a:ext cx="9372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. logistic low </a:t>
            </a:r>
            <a:r>
              <a:rPr lang="en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ptl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Logistic regression                     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Number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of </a:t>
            </a:r>
            <a:r>
              <a:rPr lang="en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obs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27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LR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chi2(1)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1.81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</a:t>
            </a:r>
            <a:r>
              <a:rPr lang="en-CA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Prob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&gt; chi2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0.1791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Log likelihood = -10.423421             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Pseudo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R2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0.0797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low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| Odds Ratio   Std. Err.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   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P&gt;|z|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95% Conf. Interval]</a:t>
            </a:r>
          </a:p>
          <a:p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+----------------------------------------------------------------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CA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ptl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|       4.75   5.421312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1.37  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0.172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5072157    44.48304</a:t>
            </a:r>
          </a:p>
          <a:p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_cons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|   .1052632   .0782518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3.03   0.002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0245188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4519108</a:t>
            </a:r>
          </a:p>
          <a:p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------------------------------------------------------------------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274320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Compare with Ordinary Logistic Regression</a:t>
            </a:r>
            <a:endParaRPr lang="en-CA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800600" y="2540605"/>
            <a:ext cx="4190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P value using 2*</a:t>
            </a:r>
            <a:r>
              <a:rPr lang="en-CA" b="1" dirty="0" err="1" smtClean="0"/>
              <a:t>Pr</a:t>
            </a:r>
            <a:r>
              <a:rPr lang="en-CA" b="1" dirty="0" smtClean="0"/>
              <a:t>(Suff.) is in error </a:t>
            </a:r>
            <a:r>
              <a:rPr lang="en-CA" dirty="0" smtClean="0"/>
              <a:t>(Hosmer et.al. Applied Logistic Reg. 2013)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08134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Why is the exact logistic OR different from OLR?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CA" dirty="0" smtClean="0"/>
                  <a:t>Inference by exact uses </a:t>
                </a:r>
                <a:r>
                  <a:rPr lang="en-CA" dirty="0" err="1" smtClean="0"/>
                  <a:t>cMLE</a:t>
                </a:r>
                <a:endParaRPr lang="en-CA" dirty="0" smtClean="0"/>
              </a:p>
              <a:p>
                <a:r>
                  <a:rPr lang="en-CA" dirty="0" smtClean="0"/>
                  <a:t>Eliminate </a:t>
                </a:r>
                <a:r>
                  <a:rPr lang="el-GR" i="1" dirty="0"/>
                  <a:t>α</a:t>
                </a:r>
                <a:r>
                  <a:rPr lang="en-CA" dirty="0" smtClean="0"/>
                  <a:t> by conditioning on observed value of its sufficient statistic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000" b="0" i="1" smtClean="0">
                          <a:latin typeface="Cambria Math"/>
                        </a:rPr>
                        <m:t>𝑚</m:t>
                      </m:r>
                      <m:r>
                        <a:rPr lang="en-CA" sz="20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CA" sz="2000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CA" sz="2000" b="0" i="1" smtClean="0">
                              <a:latin typeface="Cambria Math"/>
                            </a:rPr>
                            <m:t>𝑗</m:t>
                          </m:r>
                          <m:r>
                            <a:rPr lang="en-CA" sz="20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CA" sz="20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CA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CA" sz="20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CA" sz="2000" b="0" i="1" smtClean="0">
                                  <a:latin typeface="Cambria Math"/>
                                </a:rPr>
                                <m:t>𝑗</m:t>
                              </m:r>
                              <m:r>
                                <a:rPr lang="en-CA" sz="2000" b="0" i="1" smtClean="0">
                                  <a:latin typeface="Cambria Math"/>
                                </a:rPr>
                                <m:t>.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CA" sz="2000" dirty="0" smtClean="0"/>
              </a:p>
              <a:p>
                <a:r>
                  <a:rPr lang="en-CA" dirty="0" smtClean="0"/>
                  <a:t>Conditional likelihood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CA" b="0" i="1" smtClean="0">
                              <a:latin typeface="Cambria Math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CA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CA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</m:acc>
                        </m:e>
                        <m:e>
                          <m:r>
                            <a:rPr lang="en-CA" b="0" i="1" smtClean="0">
                              <a:latin typeface="Cambria Math"/>
                              <a:ea typeface="Cambria Math"/>
                            </a:rPr>
                            <m:t>𝑚</m:t>
                          </m:r>
                        </m:e>
                      </m:d>
                      <m:r>
                        <a:rPr lang="en-CA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CA" i="1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CA">
                              <a:latin typeface="Cambria Math"/>
                            </a:rPr>
                            <m:t>exp</m:t>
                          </m:r>
                          <m:r>
                            <a:rPr lang="en-CA" i="1">
                              <a:latin typeface="Cambria Math"/>
                            </a:rPr>
                            <m:t>⁡</m:t>
                          </m:r>
                          <m:r>
                            <a:rPr lang="en-CA" b="0" i="1" smtClean="0">
                              <a:latin typeface="Cambria Math"/>
                            </a:rPr>
                            <m:t>(</m:t>
                          </m:r>
                          <m:nary>
                            <m:naryPr>
                              <m:chr m:val="∑"/>
                              <m:ctrlPr>
                                <a:rPr lang="en-CA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CA" i="1">
                                  <a:latin typeface="Cambria Math"/>
                                </a:rPr>
                                <m:t>𝑗</m:t>
                              </m:r>
                              <m:r>
                                <a:rPr lang="en-CA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CA" i="1">
                                  <a:latin typeface="Cambria Math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CA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CA" i="1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CA" i="1"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  <m:sSubSup>
                                <m:sSubSupPr>
                                  <m:ctrlPr>
                                    <a:rPr lang="en-CA" i="1">
                                      <a:latin typeface="Cambria Math"/>
                                      <a:ea typeface="Cambria Math"/>
                                    </a:rPr>
                                  </m:ctrlPr>
                                </m:sSubSupPr>
                                <m:e>
                                  <m:sSup>
                                    <m:sSupPr>
                                      <m:ctrlPr>
                                        <a:rPr lang="en-CA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CA" i="1">
                                          <a:latin typeface="Cambria Math"/>
                                          <a:ea typeface="Cambria Math"/>
                                        </a:rPr>
                                        <m:t>𝑋</m:t>
                                      </m:r>
                                    </m:e>
                                    <m:sup>
                                      <m:r>
                                        <a:rPr lang="en-CA" i="1">
                                          <a:latin typeface="Cambria Math"/>
                                          <a:ea typeface="Cambria Math"/>
                                        </a:rPr>
                                        <m:t>′</m:t>
                                      </m:r>
                                    </m:sup>
                                  </m:sSup>
                                </m:e>
                                <m:sub>
                                  <m:r>
                                    <a:rPr lang="en-CA" i="1">
                                      <a:latin typeface="Cambria Math"/>
                                      <a:ea typeface="Cambria Math"/>
                                    </a:rPr>
                                    <m:t>𝑗</m:t>
                                  </m:r>
                                </m:sub>
                                <m:sup/>
                              </m:sSubSup>
                              <m:r>
                                <a:rPr lang="en-CA" i="1"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  <m:r>
                                <a:rPr lang="en-CA" b="0" i="1" smtClean="0"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CA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CA" b="0" i="1" smtClean="0">
                                  <a:latin typeface="Cambria Math"/>
                                </a:rPr>
                                <m:t>𝑅</m:t>
                              </m:r>
                            </m:sub>
                            <m:sup/>
                            <m:e>
                              <m:r>
                                <a:rPr lang="en-CA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CA" b="0" i="1" smtClean="0">
                                  <a:latin typeface="Cambria Math"/>
                                </a:rPr>
                                <m:t>𝑒𝑥𝑝</m:t>
                              </m:r>
                              <m:nary>
                                <m:naryPr>
                                  <m:chr m:val="∑"/>
                                  <m:limLoc m:val="subSup"/>
                                  <m:ctrlPr>
                                    <a:rPr lang="en-CA" b="0" i="1" smtClean="0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5"/>
                                    </m:rPr>
                                    <a:rPr lang="en-CA" b="0" i="1" smtClean="0">
                                      <a:latin typeface="Cambria Math"/>
                                    </a:rPr>
                                    <m:t>𝑗</m:t>
                                  </m:r>
                                  <m:r>
                                    <a:rPr lang="en-CA" b="0" i="1" smtClean="0">
                                      <a:latin typeface="Cambria Math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CA" b="0" i="1" smtClean="0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CA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CA" i="1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CA" i="1">
                                          <a:latin typeface="Cambria Math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sSubSup>
                                    <m:sSubSupPr>
                                      <m:ctrlPr>
                                        <a:rPr lang="en-CA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SupPr>
                                    <m:e>
                                      <m:sSup>
                                        <m:sSupPr>
                                          <m:ctrlPr>
                                            <a:rPr lang="en-CA" i="1">
                                              <a:latin typeface="Cambria Math"/>
                                              <a:ea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CA" i="1">
                                              <a:latin typeface="Cambria Math"/>
                                              <a:ea typeface="Cambria Math"/>
                                            </a:rPr>
                                            <m:t>𝑋</m:t>
                                          </m:r>
                                        </m:e>
                                        <m:sup>
                                          <m:r>
                                            <a:rPr lang="en-CA" i="1">
                                              <a:latin typeface="Cambria Math"/>
                                              <a:ea typeface="Cambria Math"/>
                                            </a:rPr>
                                            <m:t>′</m:t>
                                          </m:r>
                                        </m:sup>
                                      </m:sSup>
                                    </m:e>
                                    <m:sub>
                                      <m:r>
                                        <a:rPr lang="en-CA" i="1">
                                          <a:latin typeface="Cambria Math"/>
                                          <a:ea typeface="Cambria Math"/>
                                        </a:rPr>
                                        <m:t>𝑗</m:t>
                                      </m:r>
                                    </m:sub>
                                    <m:sup/>
                                  </m:sSubSup>
                                  <m:r>
                                    <a:rPr lang="en-CA" i="1">
                                      <a:latin typeface="Cambria Math"/>
                                      <a:ea typeface="Cambria Math"/>
                                    </a:rPr>
                                    <m:t>𝛽</m:t>
                                  </m:r>
                                  <m:r>
                                    <a:rPr lang="en-CA" b="0" i="1" smtClean="0">
                                      <a:latin typeface="Cambria Math"/>
                                      <a:ea typeface="Cambria Math"/>
                                    </a:rPr>
                                    <m:t>)</m:t>
                                  </m:r>
                                </m:e>
                              </m:nary>
                            </m:e>
                          </m:nary>
                        </m:den>
                      </m:f>
                      <m:r>
                        <a:rPr lang="en-CA" b="0" i="1" smtClean="0">
                          <a:latin typeface="Cambria Math"/>
                        </a:rPr>
                        <m:t>          (1)</m:t>
                      </m:r>
                    </m:oMath>
                  </m:oMathPara>
                </a14:m>
                <a:endParaRPr lang="en-CA" dirty="0" smtClean="0"/>
              </a:p>
              <a:p>
                <a:pPr marL="0" indent="0">
                  <a:buNone/>
                </a:pPr>
                <a:r>
                  <a:rPr lang="en-CA" dirty="0" smtClean="0"/>
                  <a:t>where, R = {(</a:t>
                </a:r>
                <a:r>
                  <a:rPr lang="en-CA" i="1" dirty="0" smtClean="0"/>
                  <a:t>y</a:t>
                </a:r>
                <a:r>
                  <a:rPr lang="en-CA" i="1" baseline="-25000" dirty="0" smtClean="0"/>
                  <a:t>1</a:t>
                </a:r>
                <a:r>
                  <a:rPr lang="en-CA" i="1" dirty="0" smtClean="0"/>
                  <a:t>, y</a:t>
                </a:r>
                <a:r>
                  <a:rPr lang="en-CA" i="1" baseline="-25000" dirty="0" smtClean="0"/>
                  <a:t>2</a:t>
                </a:r>
                <a:r>
                  <a:rPr lang="en-CA" i="1" dirty="0" smtClean="0"/>
                  <a:t>, …, </a:t>
                </a:r>
                <a:r>
                  <a:rPr lang="en-CA" i="1" dirty="0" err="1" smtClean="0"/>
                  <a:t>y</a:t>
                </a:r>
                <a:r>
                  <a:rPr lang="en-CA" i="1" baseline="-25000" dirty="0" err="1" smtClean="0"/>
                  <a:t>n</a:t>
                </a:r>
                <a:r>
                  <a:rPr lang="en-CA" dirty="0" smtClean="0"/>
                  <a:t>):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CA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CA" i="1">
                            <a:latin typeface="Cambria Math"/>
                          </a:rPr>
                          <m:t>𝑗</m:t>
                        </m:r>
                        <m:r>
                          <a:rPr lang="en-CA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CA" i="1">
                            <a:latin typeface="Cambria Math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CA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CA" i="1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CA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  <m:r>
                          <a:rPr lang="en-CA" b="0" i="1" smtClean="0">
                            <a:latin typeface="Cambria Math"/>
                          </a:rPr>
                          <m:t>=</m:t>
                        </m:r>
                        <m:r>
                          <a:rPr lang="en-CA" b="0" i="1" smtClean="0">
                            <a:latin typeface="Cambria Math"/>
                          </a:rPr>
                          <m:t>𝑚</m:t>
                        </m:r>
                        <m:r>
                          <a:rPr lang="en-CA" b="0" i="1" smtClean="0">
                            <a:latin typeface="Cambria Math"/>
                          </a:rPr>
                          <m:t>}</m:t>
                        </m:r>
                      </m:e>
                    </m:nary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4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704" t="-2695" r="-667" b="-40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88920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Why is the exact OR diff….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en-CA" dirty="0" smtClean="0"/>
                  <a:t>From equation (1)</a:t>
                </a:r>
              </a:p>
              <a:p>
                <a:pPr lvl="1"/>
                <a:r>
                  <a:rPr lang="en-CA" dirty="0"/>
                  <a:t>The </a:t>
                </a:r>
                <a:r>
                  <a:rPr lang="en-CA" i="1" dirty="0"/>
                  <a:t>p </a:t>
                </a:r>
                <a:r>
                  <a:rPr lang="az-Cyrl-AZ" i="1" dirty="0"/>
                  <a:t>Х</a:t>
                </a:r>
                <a:r>
                  <a:rPr lang="en-CA" i="1" dirty="0"/>
                  <a:t> 1</a:t>
                </a:r>
                <a:r>
                  <a:rPr lang="en-CA" dirty="0"/>
                  <a:t> vector of sufficient statistics for </a:t>
                </a:r>
                <a:r>
                  <a:rPr lang="el-GR" dirty="0"/>
                  <a:t>β</a:t>
                </a:r>
                <a:endParaRPr lang="en-CA" dirty="0"/>
              </a:p>
              <a:p>
                <a:pPr marL="457200" lvl="1" indent="0" algn="ctr">
                  <a:buNone/>
                </a:pPr>
                <a14:m>
                  <m:oMath xmlns:m="http://schemas.openxmlformats.org/officeDocument/2006/math">
                    <m:r>
                      <a:rPr lang="en-CA" i="1">
                        <a:latin typeface="Cambria Math"/>
                      </a:rPr>
                      <m:t>𝑡</m:t>
                    </m:r>
                    <m:r>
                      <a:rPr lang="en-CA" i="1">
                        <a:latin typeface="Cambria Math"/>
                      </a:rPr>
                      <m:t>= </m:t>
                    </m:r>
                    <m:nary>
                      <m:naryPr>
                        <m:chr m:val="∑"/>
                        <m:ctrlPr>
                          <a:rPr lang="en-CA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CA" i="1">
                            <a:latin typeface="Cambria Math"/>
                          </a:rPr>
                          <m:t>𝑗</m:t>
                        </m:r>
                        <m:r>
                          <a:rPr lang="en-CA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CA" i="1">
                            <a:latin typeface="Cambria Math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CA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CA" i="1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CA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en-CA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CA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CA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  <m:r>
                          <a:rPr lang="en-CA" i="1">
                            <a:latin typeface="Cambria Math"/>
                          </a:rPr>
                          <m:t>            (</m:t>
                        </m:r>
                        <m:r>
                          <a:rPr lang="en-CA" b="0" i="1" smtClean="0">
                            <a:latin typeface="Cambria Math"/>
                          </a:rPr>
                          <m:t>2</m:t>
                        </m:r>
                        <m:r>
                          <a:rPr lang="en-CA" i="1">
                            <a:latin typeface="Cambria Math"/>
                          </a:rPr>
                          <m:t>)</m:t>
                        </m:r>
                      </m:e>
                    </m:nary>
                  </m:oMath>
                </a14:m>
                <a:r>
                  <a:rPr lang="en-CA" dirty="0"/>
                  <a:t> </a:t>
                </a:r>
              </a:p>
              <a:p>
                <a:pPr marL="457200" lvl="1" indent="0">
                  <a:buNone/>
                </a:pPr>
                <a:r>
                  <a:rPr lang="en-CA" dirty="0"/>
                  <a:t>with its distribution </a:t>
                </a:r>
                <a14:m>
                  <m:oMath xmlns:m="http://schemas.openxmlformats.org/officeDocument/2006/math">
                    <m:r>
                      <a:rPr lang="en-CA" sz="2600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CA" sz="26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CA" sz="26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CA" sz="2600" b="0" i="1" smtClean="0">
                                <a:latin typeface="Cambria Math"/>
                              </a:rPr>
                              <m:t>𝑇</m:t>
                            </m:r>
                          </m:e>
                          <m:sub>
                            <m:r>
                              <a:rPr lang="en-CA" sz="26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CA" sz="2600" i="1"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CA" sz="26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CA" sz="2600" b="0" i="1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CA" sz="26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CA" sz="2600" b="0" i="1" smtClean="0">
                            <a:latin typeface="Cambria Math"/>
                          </a:rPr>
                          <m:t>, …,</m:t>
                        </m:r>
                        <m:sSub>
                          <m:sSubPr>
                            <m:ctrlPr>
                              <a:rPr lang="en-CA" sz="2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CA" sz="2600" b="0" i="1" smtClean="0">
                                <a:latin typeface="Cambria Math"/>
                              </a:rPr>
                              <m:t>𝑇</m:t>
                            </m:r>
                          </m:e>
                          <m:sub>
                            <m:r>
                              <a:rPr lang="en-CA" sz="2600" b="0" i="1" smtClean="0">
                                <a:latin typeface="Cambria Math"/>
                              </a:rPr>
                              <m:t>𝑝</m:t>
                            </m:r>
                          </m:sub>
                        </m:sSub>
                        <m:r>
                          <a:rPr lang="en-CA" sz="2600" i="1"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CA" sz="2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CA" sz="2600" b="0" i="1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CA" sz="2600" b="0" i="1" smtClean="0">
                                <a:latin typeface="Cambria Math"/>
                              </a:rPr>
                              <m:t>𝑝</m:t>
                            </m:r>
                          </m:sub>
                        </m:sSub>
                      </m:e>
                    </m:d>
                    <m:r>
                      <a:rPr lang="en-CA" sz="26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CA" sz="2600" i="1">
                            <a:latin typeface="Cambria Math"/>
                          </a:rPr>
                        </m:ctrlPr>
                      </m:fPr>
                      <m:num>
                        <m:r>
                          <a:rPr lang="en-CA" sz="2600" i="1">
                            <a:latin typeface="Cambria Math"/>
                          </a:rPr>
                          <m:t>𝑐</m:t>
                        </m:r>
                        <m:r>
                          <a:rPr lang="en-CA" sz="2600" i="1">
                            <a:latin typeface="Cambria Math"/>
                          </a:rPr>
                          <m:t>(</m:t>
                        </m:r>
                        <m:r>
                          <a:rPr lang="en-CA" sz="2600" i="1">
                            <a:latin typeface="Cambria Math"/>
                          </a:rPr>
                          <m:t>𝑡</m:t>
                        </m:r>
                        <m:r>
                          <a:rPr lang="en-CA" sz="2600" i="1">
                            <a:latin typeface="Cambria Math"/>
                          </a:rPr>
                          <m:t>)</m:t>
                        </m:r>
                        <m:sSup>
                          <m:sSupPr>
                            <m:ctrlPr>
                              <a:rPr lang="en-CA" sz="26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CA" sz="2600" i="1"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en-CA" sz="2600" i="1">
                                <a:latin typeface="Cambria Math"/>
                              </a:rPr>
                              <m:t>𝑡</m:t>
                            </m:r>
                            <m:r>
                              <a:rPr lang="en-CA" sz="2600" i="1" baseline="30000">
                                <a:latin typeface="Cambria Math"/>
                              </a:rPr>
                              <m:t>′</m:t>
                            </m:r>
                            <m:r>
                              <a:rPr lang="en-CA" sz="2600" i="1">
                                <a:latin typeface="Cambria Math"/>
                                <a:ea typeface="Cambria Math"/>
                              </a:rPr>
                              <m:t>𝛽</m:t>
                            </m:r>
                          </m:sup>
                        </m:sSup>
                      </m:num>
                      <m:den>
                        <m:nary>
                          <m:naryPr>
                            <m:chr m:val="∑"/>
                            <m:supHide m:val="on"/>
                            <m:ctrlPr>
                              <a:rPr lang="en-CA" sz="2600" i="1" smtClean="0">
                                <a:latin typeface="Cambria Math"/>
                                <a:ea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7"/>
                              </m:rPr>
                              <a:rPr lang="en-CA" sz="2600" b="0" i="1" smtClean="0">
                                <a:latin typeface="Cambria Math"/>
                                <a:ea typeface="Cambria Math"/>
                              </a:rPr>
                              <m:t>𝑢</m:t>
                            </m:r>
                          </m:sub>
                          <m:sup/>
                          <m:e>
                            <m:r>
                              <a:rPr lang="en-CA" sz="2600" b="0" i="1" smtClean="0">
                                <a:latin typeface="Cambria Math"/>
                                <a:ea typeface="Cambria Math"/>
                              </a:rPr>
                              <m:t>𝑐</m:t>
                            </m:r>
                            <m:r>
                              <a:rPr lang="en-CA" sz="2600" b="0" i="1" smtClean="0">
                                <a:latin typeface="Cambria Math"/>
                                <a:ea typeface="Cambria Math"/>
                              </a:rPr>
                              <m:t>(</m:t>
                            </m:r>
                            <m:r>
                              <a:rPr lang="en-CA" sz="2600" b="0" i="1" smtClean="0">
                                <a:latin typeface="Cambria Math"/>
                                <a:ea typeface="Cambria Math"/>
                              </a:rPr>
                              <m:t>𝑢</m:t>
                            </m:r>
                            <m:r>
                              <a:rPr lang="en-CA" sz="2600" b="0" i="1" smtClean="0">
                                <a:latin typeface="Cambria Math"/>
                                <a:ea typeface="Cambria Math"/>
                              </a:rPr>
                              <m:t>)</m:t>
                            </m:r>
                            <m:sSup>
                              <m:sSupPr>
                                <m:ctrlPr>
                                  <a:rPr lang="en-CA" sz="26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CA" sz="2600" i="1">
                                    <a:latin typeface="Cambria Math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CA" sz="2600" b="0" i="1" smtClean="0">
                                    <a:latin typeface="Cambria Math"/>
                                  </a:rPr>
                                  <m:t>𝑢</m:t>
                                </m:r>
                                <m:r>
                                  <a:rPr lang="en-CA" sz="2600" i="1" baseline="30000">
                                    <a:latin typeface="Cambria Math"/>
                                  </a:rPr>
                                  <m:t>′</m:t>
                                </m:r>
                                <m:r>
                                  <a:rPr lang="en-CA" sz="2600" i="1">
                                    <a:latin typeface="Cambria Math"/>
                                    <a:ea typeface="Cambria Math"/>
                                  </a:rPr>
                                  <m:t>𝛽</m:t>
                                </m:r>
                              </m:sup>
                            </m:sSup>
                          </m:e>
                        </m:nary>
                      </m:den>
                    </m:f>
                  </m:oMath>
                </a14:m>
                <a:r>
                  <a:rPr lang="en-CA" dirty="0"/>
                  <a:t> </a:t>
                </a:r>
                <a:r>
                  <a:rPr lang="en-CA" dirty="0" smtClean="0"/>
                  <a:t>,</a:t>
                </a:r>
              </a:p>
              <a:p>
                <a:pPr marL="457200" lvl="1" indent="0">
                  <a:buNone/>
                </a:pPr>
                <a:r>
                  <a:rPr lang="en-CA" dirty="0" smtClean="0"/>
                  <a:t>where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000" b="0" i="1" smtClean="0">
                          <a:latin typeface="Cambria Math"/>
                        </a:rPr>
                        <m:t>𝑐</m:t>
                      </m:r>
                      <m:d>
                        <m:dPr>
                          <m:ctrlPr>
                            <a:rPr lang="en-CA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CA" sz="20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CA" sz="2000" b="0" i="1" smtClean="0">
                          <a:latin typeface="Cambria Math"/>
                        </a:rPr>
                        <m:t>=|{</m:t>
                      </m:r>
                      <m:d>
                        <m:dPr>
                          <m:ctrlPr>
                            <a:rPr lang="en-CA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CA" sz="20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CA" sz="2000" b="0" i="1" baseline="-25000" smtClean="0">
                              <a:latin typeface="Cambria Math"/>
                            </a:rPr>
                            <m:t>1</m:t>
                          </m:r>
                          <m:r>
                            <a:rPr lang="en-CA" sz="2000" b="0" i="1" smtClean="0">
                              <a:latin typeface="Cambria Math"/>
                            </a:rPr>
                            <m:t>,</m:t>
                          </m:r>
                          <m:r>
                            <a:rPr lang="en-CA" sz="20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CA" sz="2000" b="0" i="1" baseline="-25000" smtClean="0">
                              <a:latin typeface="Cambria Math"/>
                            </a:rPr>
                            <m:t>2</m:t>
                          </m:r>
                          <m:r>
                            <a:rPr lang="en-CA" sz="2000" b="0" i="1" smtClean="0">
                              <a:latin typeface="Cambria Math"/>
                            </a:rPr>
                            <m:t>,…,</m:t>
                          </m:r>
                          <m:r>
                            <a:rPr lang="en-CA" sz="2000" b="0" i="1" smtClean="0">
                              <a:latin typeface="Cambria Math"/>
                            </a:rPr>
                            <m:t>𝑦𝑛</m:t>
                          </m:r>
                        </m:e>
                      </m:d>
                      <m:r>
                        <a:rPr lang="en-CA" sz="2000" b="0" i="1" smtClean="0">
                          <a:latin typeface="Cambria Math"/>
                        </a:rPr>
                        <m:t>: </m:t>
                      </m:r>
                      <m:nary>
                        <m:naryPr>
                          <m:chr m:val="∑"/>
                          <m:ctrlPr>
                            <a:rPr lang="en-CA" sz="2000" b="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CA" sz="2000" b="0" i="1" smtClean="0">
                              <a:latin typeface="Cambria Math"/>
                            </a:rPr>
                            <m:t>𝑗</m:t>
                          </m:r>
                          <m:r>
                            <a:rPr lang="en-CA" sz="2000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CA" sz="2000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CA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CA" sz="20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CA" sz="2000" b="0" i="1" smtClean="0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r>
                            <a:rPr lang="en-CA" sz="20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CA" sz="2000" b="0" i="1" smtClean="0">
                              <a:latin typeface="Cambria Math"/>
                            </a:rPr>
                            <m:t>𝑚</m:t>
                          </m:r>
                          <m:r>
                            <a:rPr lang="en-CA" sz="2000" b="0" i="1" smtClean="0">
                              <a:latin typeface="Cambria Math"/>
                            </a:rPr>
                            <m:t>, </m:t>
                          </m:r>
                          <m:nary>
                            <m:naryPr>
                              <m:chr m:val="∑"/>
                              <m:ctrlPr>
                                <a:rPr lang="en-CA" sz="2000" b="0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CA" sz="2000" b="0" i="1" smtClean="0">
                                  <a:latin typeface="Cambria Math"/>
                                </a:rPr>
                                <m:t>𝑗</m:t>
                              </m:r>
                              <m:r>
                                <a:rPr lang="en-CA" sz="2000" b="0" i="1" smtClean="0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CA" sz="2000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CA" sz="20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CA" sz="2000" b="0" i="1" smtClean="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CA" sz="2000" b="0" i="1" smtClean="0"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CA" sz="20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CA" sz="20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CA" sz="2000" b="0" i="1" smtClean="0">
                                      <a:latin typeface="Cambria Math"/>
                                    </a:rPr>
                                    <m:t>𝑖𝑗</m:t>
                                  </m:r>
                                </m:sub>
                              </m:sSub>
                            </m:e>
                          </m:nary>
                          <m:r>
                            <a:rPr lang="en-CA" sz="2000" b="0" i="1" smtClean="0"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CA" sz="20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CA" sz="2000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CA" sz="20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CA" sz="2000" b="0" i="1" smtClean="0">
                              <a:latin typeface="Cambria Math"/>
                            </a:rPr>
                            <m:t>, </m:t>
                          </m:r>
                          <m:r>
                            <a:rPr lang="en-CA" sz="20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CA" sz="2000" b="0" i="1" smtClean="0">
                              <a:latin typeface="Cambria Math"/>
                            </a:rPr>
                            <m:t>=1,2,…,</m:t>
                          </m:r>
                          <m:r>
                            <a:rPr lang="en-CA" sz="2000" b="0" i="1" smtClean="0">
                              <a:latin typeface="Cambria Math"/>
                            </a:rPr>
                            <m:t>𝑝</m:t>
                          </m:r>
                        </m:e>
                      </m:nary>
                      <m:r>
                        <a:rPr lang="en-CA" sz="2000" b="0" i="1" smtClean="0">
                          <a:latin typeface="Cambria Math"/>
                        </a:rPr>
                        <m:t>}|</m:t>
                      </m:r>
                    </m:oMath>
                  </m:oMathPara>
                </a14:m>
                <a:endParaRPr lang="en-CA" sz="2000" dirty="0"/>
              </a:p>
              <a:p>
                <a:pPr marL="0" indent="0">
                  <a:buNone/>
                </a:pPr>
                <a:r>
                  <a:rPr lang="en-CA" dirty="0" smtClean="0"/>
                  <a:t>The summation in the denominator is over all u for which c(u) ≥ 1.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en-CA" i="1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CA" i="1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CA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CA" i="1">
                                  <a:latin typeface="Cambria Math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CA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CA" i="1"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CA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CA" i="1">
                                  <a:latin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CA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CA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CA" i="1">
                              <a:latin typeface="Cambria Math"/>
                            </a:rPr>
                            <m:t>𝑐</m:t>
                          </m:r>
                          <m:r>
                            <a:rPr lang="en-CA" i="1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CA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CA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CA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CA" i="1">
                              <a:latin typeface="Cambria Math"/>
                            </a:rPr>
                            <m:t>)</m:t>
                          </m:r>
                          <m:sSup>
                            <m:sSupPr>
                              <m:ctrlPr>
                                <a:rPr lang="en-CA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CA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sSubSup>
                                <m:sSubSupPr>
                                  <m:ctrlPr>
                                    <a:rPr lang="en-CA" i="1" smtClean="0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en-CA" b="0" i="1" smtClean="0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CA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/>
                              </m:sSubSup>
                              <m:r>
                                <a:rPr lang="en-CA" b="0" i="1" baseline="30000" smtClean="0">
                                  <a:latin typeface="Cambria Math"/>
                                </a:rPr>
                                <m:t>′</m:t>
                              </m:r>
                              <m:r>
                                <a:rPr lang="en-CA" i="1" smtClean="0"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  <m:r>
                                <a:rPr lang="en-CA" b="0" i="1" baseline="-25000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sup>
                          </m:sSup>
                        </m:num>
                        <m:den>
                          <m:nary>
                            <m:naryPr>
                              <m:chr m:val="∑"/>
                              <m:supHide m:val="on"/>
                              <m:ctrlPr>
                                <a:rPr lang="en-CA" i="1">
                                  <a:latin typeface="Cambria Math"/>
                                  <a:ea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CA" i="1">
                                  <a:latin typeface="Cambria Math"/>
                                  <a:ea typeface="Cambria Math"/>
                                </a:rPr>
                                <m:t>𝑢</m:t>
                              </m:r>
                            </m:sub>
                            <m:sup/>
                            <m:e>
                              <m:r>
                                <a:rPr lang="en-CA" i="1">
                                  <a:latin typeface="Cambria Math"/>
                                  <a:ea typeface="Cambria Math"/>
                                </a:rPr>
                                <m:t>𝑐</m:t>
                              </m:r>
                              <m:r>
                                <a:rPr lang="en-CA" i="1">
                                  <a:latin typeface="Cambria Math"/>
                                  <a:ea typeface="Cambria Math"/>
                                </a:rPr>
                                <m:t>(</m:t>
                              </m:r>
                              <m:r>
                                <a:rPr lang="en-CA" i="1">
                                  <a:latin typeface="Cambria Math"/>
                                  <a:ea typeface="Cambria Math"/>
                                </a:rPr>
                                <m:t>𝑢</m:t>
                              </m:r>
                              <m:r>
                                <a:rPr lang="en-CA" i="1"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  <m:sSup>
                                <m:sSupPr>
                                  <m:ctrlPr>
                                    <a:rPr lang="en-CA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CA" i="1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CA" i="1">
                                      <a:latin typeface="Cambria Math"/>
                                    </a:rPr>
                                    <m:t>𝑢</m:t>
                                  </m:r>
                                  <m:r>
                                    <a:rPr lang="en-CA" i="1" baseline="30000">
                                      <a:latin typeface="Cambria Math"/>
                                    </a:rPr>
                                    <m:t>′</m:t>
                                  </m:r>
                                  <m:r>
                                    <a:rPr lang="en-CA" i="1">
                                      <a:latin typeface="Cambria Math"/>
                                      <a:ea typeface="Cambria Math"/>
                                    </a:rPr>
                                    <m:t>𝛽</m:t>
                                  </m:r>
                                  <m:r>
                                    <a:rPr lang="en-CA" b="0" i="1" baseline="-25000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sup>
                              </m:sSup>
                            </m:e>
                          </m:nary>
                        </m:den>
                      </m:f>
                    </m:oMath>
                  </m:oMathPara>
                </a14:m>
                <a:endParaRPr lang="en-CA" dirty="0"/>
              </a:p>
            </p:txBody>
          </p:sp>
        </mc:Choice>
        <mc:Fallback xmlns="">
          <p:sp>
            <p:nvSpPr>
              <p:cNvPr id="4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85" t="-2426" r="-88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600200" y="5199965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In our case, point estimate is estimated by maximizing</a:t>
            </a:r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3626245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Robust Standard Errors</a:t>
            </a: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0" y="1676400"/>
            <a:ext cx="9372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. logistic low </a:t>
            </a:r>
            <a:r>
              <a:rPr lang="en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ptl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, robust</a:t>
            </a:r>
          </a:p>
          <a:p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Logistic regression                  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Number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of </a:t>
            </a:r>
            <a:r>
              <a:rPr lang="en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obs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27</a:t>
            </a: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Wald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chi2(1)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1.79</a:t>
            </a: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</a:t>
            </a:r>
            <a:r>
              <a:rPr lang="en-CA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Prob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&gt; chi2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0.1803</a:t>
            </a: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Log </a:t>
            </a:r>
            <a:r>
              <a:rPr lang="en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pseudolikelihood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= -10.423421    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Pseudo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R2 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0.0797</a:t>
            </a:r>
          </a:p>
          <a:p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------------------------------------------------------------------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|              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Robust</a:t>
            </a:r>
          </a:p>
          <a:p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low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| Odds Ratio   Std. Err.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   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P&gt;|z|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95% Conf. Interval]</a:t>
            </a:r>
          </a:p>
          <a:p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-+----------------------------------------------------------------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ptl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| 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4.75  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5.524584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1.34  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0.180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486056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46.41955</a:t>
            </a:r>
          </a:p>
          <a:p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_cons | .1052632   .0797424   -2.97   0.003   .0238477    .4646294</a:t>
            </a:r>
          </a:p>
          <a:p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------------------------------------------------------------------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7400" y="5646718"/>
            <a:ext cx="662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Confidence interval wider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CA" sz="2000" b="1" dirty="0" smtClean="0"/>
              <a:t>Uncertainty due to small sample size</a:t>
            </a:r>
            <a:endParaRPr lang="en-CA" sz="2000" b="1" dirty="0"/>
          </a:p>
        </p:txBody>
      </p:sp>
    </p:spTree>
    <p:extLst>
      <p:ext uri="{BB962C8B-B14F-4D97-AF65-F5344CB8AC3E}">
        <p14:creationId xmlns:p14="http://schemas.microsoft.com/office/powerpoint/2010/main" val="3106972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Zero count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1143000"/>
          </a:xfrm>
        </p:spPr>
        <p:txBody>
          <a:bodyPr>
            <a:normAutofit/>
          </a:bodyPr>
          <a:lstStyle/>
          <a:p>
            <a:r>
              <a:rPr lang="en-CA" dirty="0" smtClean="0"/>
              <a:t>Table containing cell with zero frequency</a:t>
            </a:r>
          </a:p>
          <a:p>
            <a:pPr lvl="1"/>
            <a:r>
              <a:rPr lang="en-CA" dirty="0" smtClean="0"/>
              <a:t>Cross classify smoking status vs LBW</a:t>
            </a: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685800" y="2286000"/>
            <a:ext cx="7315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. tab low smoke, chi</a:t>
            </a:r>
          </a:p>
          <a:p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| Smoking status during</a:t>
            </a: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Low birth |       pregnancy</a:t>
            </a: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weight |        no        yes |     Total</a:t>
            </a: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-----------+----------------------+----------</a:t>
            </a: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     0 |        17          6 |        23 </a:t>
            </a: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     1 |         0          4 |         4 </a:t>
            </a: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-----------+----------------------+----------</a:t>
            </a: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 Total |        17         10 |        27 </a:t>
            </a:r>
          </a:p>
          <a:p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Pearson chi2(1) =   7.9826   </a:t>
            </a:r>
            <a:r>
              <a:rPr lang="en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= 0.005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95400" y="58674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err="1" smtClean="0"/>
              <a:t>Suff</a:t>
            </a:r>
            <a:r>
              <a:rPr lang="en-CA" b="1" baseline="-25000" dirty="0" err="1" smtClean="0"/>
              <a:t>obs</a:t>
            </a:r>
            <a:r>
              <a:rPr lang="en-CA" b="1" dirty="0" smtClean="0"/>
              <a:t> = </a:t>
            </a:r>
            <a:r>
              <a:rPr lang="en-CA" b="1" dirty="0" err="1" smtClean="0"/>
              <a:t>Suff</a:t>
            </a:r>
            <a:r>
              <a:rPr lang="en-CA" b="1" baseline="-25000" dirty="0" err="1" smtClean="0"/>
              <a:t>min</a:t>
            </a:r>
            <a:r>
              <a:rPr lang="en-CA" b="1" dirty="0" smtClean="0"/>
              <a:t> -&gt; Lower limit = - </a:t>
            </a:r>
            <a:r>
              <a:rPr lang="en-CA" b="1" dirty="0" err="1" smtClean="0"/>
              <a:t>Inf</a:t>
            </a:r>
            <a:endParaRPr lang="en-CA" b="1" dirty="0" smtClean="0"/>
          </a:p>
          <a:p>
            <a:r>
              <a:rPr lang="en-CA" b="1" dirty="0" err="1" smtClean="0"/>
              <a:t>Suff</a:t>
            </a:r>
            <a:r>
              <a:rPr lang="en-CA" b="1" baseline="-25000" dirty="0" err="1" smtClean="0"/>
              <a:t>obs</a:t>
            </a:r>
            <a:r>
              <a:rPr lang="en-CA" b="1" dirty="0" smtClean="0"/>
              <a:t> = </a:t>
            </a:r>
            <a:r>
              <a:rPr lang="en-CA" b="1" dirty="0" err="1" smtClean="0"/>
              <a:t>Suff</a:t>
            </a:r>
            <a:r>
              <a:rPr lang="en-CA" b="1" baseline="-25000" dirty="0" err="1" smtClean="0"/>
              <a:t>max</a:t>
            </a:r>
            <a:r>
              <a:rPr lang="en-CA" b="1" dirty="0" smtClean="0"/>
              <a:t> -&gt; Upper limit = + </a:t>
            </a:r>
            <a:r>
              <a:rPr lang="en-CA" b="1" dirty="0" err="1" smtClean="0"/>
              <a:t>Inf</a:t>
            </a:r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27705916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Median Unbiased Estimator</a:t>
            </a: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152400" y="1557278"/>
            <a:ext cx="8991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Exact logistic regression        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Number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of </a:t>
            </a:r>
            <a:r>
              <a:rPr lang="en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obs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=         27</a:t>
            </a: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Model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score   =   7.686957</a:t>
            </a: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</a:t>
            </a:r>
            <a:r>
              <a:rPr lang="en-CA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&gt;= score   =     0.0120</a:t>
            </a:r>
          </a:p>
          <a:p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low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| Odds Ratio 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Suff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.  2*</a:t>
            </a:r>
            <a:r>
              <a:rPr lang="en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(Suff.)     [95% Conf. Interval]</a:t>
            </a:r>
          </a:p>
          <a:p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--+-------------------------------------------------------------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smoke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|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12.30305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*     </a:t>
            </a:r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     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0.0239      1.361276       +</a:t>
            </a:r>
            <a:r>
              <a:rPr lang="en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Inf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</a:t>
            </a:r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(*) median unbiased estimates (MUE)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4648200"/>
            <a:ext cx="632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In situations when </a:t>
            </a:r>
            <a:r>
              <a:rPr lang="en-CA" b="1" dirty="0" err="1" smtClean="0"/>
              <a:t>Suff</a:t>
            </a:r>
            <a:r>
              <a:rPr lang="en-CA" b="1" baseline="-25000" dirty="0" err="1" smtClean="0"/>
              <a:t>obs</a:t>
            </a:r>
            <a:r>
              <a:rPr lang="en-CA" b="1" dirty="0" smtClean="0"/>
              <a:t> = </a:t>
            </a:r>
            <a:r>
              <a:rPr lang="en-CA" b="1" dirty="0" err="1" smtClean="0"/>
              <a:t>Suff</a:t>
            </a:r>
            <a:r>
              <a:rPr lang="en-CA" b="1" baseline="-25000" dirty="0" err="1" smtClean="0"/>
              <a:t>min</a:t>
            </a:r>
            <a:r>
              <a:rPr lang="en-CA" b="1" dirty="0" smtClean="0"/>
              <a:t> OR </a:t>
            </a:r>
            <a:r>
              <a:rPr lang="en-CA" b="1" dirty="0" err="1" smtClean="0"/>
              <a:t>Suff</a:t>
            </a:r>
            <a:r>
              <a:rPr lang="en-CA" b="1" baseline="-25000" dirty="0" err="1" smtClean="0"/>
              <a:t>obs</a:t>
            </a:r>
            <a:r>
              <a:rPr lang="en-CA" b="1" dirty="0" smtClean="0"/>
              <a:t> = </a:t>
            </a:r>
            <a:r>
              <a:rPr lang="en-CA" b="1" dirty="0" err="1" smtClean="0"/>
              <a:t>Suff</a:t>
            </a:r>
            <a:r>
              <a:rPr lang="en-CA" b="1" baseline="-25000" dirty="0" err="1" smtClean="0"/>
              <a:t>max</a:t>
            </a:r>
            <a:endParaRPr lang="en-CA" b="1" baseline="-250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b="1" dirty="0" smtClean="0"/>
              <a:t>Coefficient is estimated using MUE (</a:t>
            </a:r>
            <a:r>
              <a:rPr lang="en-CA" b="1" dirty="0" err="1" smtClean="0"/>
              <a:t>Hirji</a:t>
            </a:r>
            <a:r>
              <a:rPr lang="en-CA" b="1" dirty="0" smtClean="0"/>
              <a:t> et. Al. 1989)</a:t>
            </a:r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22459768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An example from VER book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Data: </a:t>
            </a:r>
            <a:r>
              <a:rPr lang="en-CA" dirty="0" err="1" smtClean="0"/>
              <a:t>Nocardia</a:t>
            </a:r>
            <a:r>
              <a:rPr lang="en-CA" dirty="0" smtClean="0"/>
              <a:t> (</a:t>
            </a:r>
            <a:r>
              <a:rPr lang="en-CA" b="1" dirty="0" smtClean="0"/>
              <a:t>Demonstration</a:t>
            </a:r>
            <a:r>
              <a:rPr lang="en-CA" dirty="0" smtClean="0"/>
              <a:t>)</a:t>
            </a:r>
          </a:p>
          <a:p>
            <a:pPr lvl="1"/>
            <a:r>
              <a:rPr lang="en-CA" dirty="0" smtClean="0"/>
              <a:t>Variables:</a:t>
            </a:r>
          </a:p>
          <a:p>
            <a:pPr lvl="2"/>
            <a:r>
              <a:rPr lang="en-CA" dirty="0" err="1" smtClean="0"/>
              <a:t>casecont</a:t>
            </a:r>
            <a:r>
              <a:rPr lang="en-CA" dirty="0" smtClean="0"/>
              <a:t>: case or control status of herd (outcome)</a:t>
            </a:r>
          </a:p>
          <a:p>
            <a:pPr lvl="2"/>
            <a:r>
              <a:rPr lang="en-CA" dirty="0" err="1" smtClean="0"/>
              <a:t>dcpct</a:t>
            </a:r>
            <a:r>
              <a:rPr lang="en-CA" dirty="0" smtClean="0"/>
              <a:t>: % of cows treated with dry-cow treatments</a:t>
            </a:r>
          </a:p>
          <a:p>
            <a:pPr lvl="2"/>
            <a:r>
              <a:rPr lang="en-CA" dirty="0" err="1" smtClean="0"/>
              <a:t>dneo</a:t>
            </a:r>
            <a:r>
              <a:rPr lang="en-CA" dirty="0" smtClean="0"/>
              <a:t>: use of neomycin</a:t>
            </a:r>
          </a:p>
          <a:p>
            <a:pPr lvl="2"/>
            <a:r>
              <a:rPr lang="en-CA" dirty="0" err="1" smtClean="0"/>
              <a:t>dclox</a:t>
            </a:r>
            <a:r>
              <a:rPr lang="en-CA" dirty="0" smtClean="0"/>
              <a:t>: use of </a:t>
            </a:r>
            <a:r>
              <a:rPr lang="en-CA" dirty="0" err="1" smtClean="0"/>
              <a:t>cloxacillin</a:t>
            </a:r>
            <a:endParaRPr lang="en-CA" dirty="0" smtClean="0"/>
          </a:p>
          <a:p>
            <a:pPr lvl="2"/>
            <a:r>
              <a:rPr lang="en-CA" dirty="0" err="1" smtClean="0"/>
              <a:t>dbarn</a:t>
            </a:r>
            <a:r>
              <a:rPr lang="en-CA" dirty="0" smtClean="0"/>
              <a:t>: barn type (categorical variable)</a:t>
            </a:r>
          </a:p>
          <a:p>
            <a:pPr lvl="1"/>
            <a:r>
              <a:rPr lang="en-CA" dirty="0" smtClean="0"/>
              <a:t>Predictor “</a:t>
            </a:r>
            <a:r>
              <a:rPr lang="en-CA" dirty="0" err="1" smtClean="0"/>
              <a:t>dcpct</a:t>
            </a:r>
            <a:r>
              <a:rPr lang="en-CA" dirty="0" smtClean="0"/>
              <a:t>” was included in the model but conditioned out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52049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Purpose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Use with sparse data</a:t>
            </a:r>
          </a:p>
          <a:p>
            <a:pPr lvl="1"/>
            <a:r>
              <a:rPr lang="en-CA" dirty="0" smtClean="0"/>
              <a:t>Why Ordinary logistic regression (OLS) may not be appropriate?</a:t>
            </a:r>
          </a:p>
          <a:p>
            <a:pPr lvl="2"/>
            <a:r>
              <a:rPr lang="en-CA" dirty="0" smtClean="0"/>
              <a:t>Testing and inference is based on large sample size</a:t>
            </a:r>
          </a:p>
          <a:p>
            <a:pPr lvl="2"/>
            <a:r>
              <a:rPr lang="en-CA" dirty="0" smtClean="0"/>
              <a:t>Normality assumption for parameter estimation</a:t>
            </a:r>
          </a:p>
          <a:p>
            <a:pPr lvl="2"/>
            <a:r>
              <a:rPr lang="en-CA" dirty="0" smtClean="0"/>
              <a:t>Wald test follows normal distribution</a:t>
            </a:r>
          </a:p>
          <a:p>
            <a:pPr lvl="2"/>
            <a:r>
              <a:rPr lang="en-CA" dirty="0" smtClean="0"/>
              <a:t>Likelihood Ratio Test (LRT) follows Chi-square distribution	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92836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Fisher’ exact test - overview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514599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Similar to Chi-square, more accurate for small sample size</a:t>
            </a:r>
          </a:p>
          <a:p>
            <a:r>
              <a:rPr lang="en-CA" dirty="0" smtClean="0"/>
              <a:t>Example data: “</a:t>
            </a:r>
            <a:r>
              <a:rPr lang="en-CA" dirty="0" err="1" smtClean="0"/>
              <a:t>lbw.dta</a:t>
            </a:r>
            <a:r>
              <a:rPr lang="en-CA" dirty="0" smtClean="0"/>
              <a:t>” low birth weight data</a:t>
            </a:r>
          </a:p>
          <a:p>
            <a:pPr lvl="1"/>
            <a:r>
              <a:rPr lang="en-CA" dirty="0" smtClean="0"/>
              <a:t>Effect of history of premature labour and smoking on low birth weight</a:t>
            </a:r>
          </a:p>
          <a:p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871857"/>
              </p:ext>
            </p:extLst>
          </p:nvPr>
        </p:nvGraphicFramePr>
        <p:xfrm>
          <a:off x="4667251" y="5117068"/>
          <a:ext cx="2895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799"/>
                <a:gridCol w="14478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19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4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00650" y="60314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21</a:t>
            </a:r>
            <a:endParaRPr lang="en-CA" dirty="0"/>
          </a:p>
        </p:txBody>
      </p:sp>
      <p:sp>
        <p:nvSpPr>
          <p:cNvPr id="7" name="TextBox 6"/>
          <p:cNvSpPr txBox="1"/>
          <p:nvPr/>
        </p:nvSpPr>
        <p:spPr>
          <a:xfrm>
            <a:off x="6724650" y="60314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96200" y="5117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23</a:t>
            </a:r>
            <a:endParaRPr lang="en-CA" dirty="0"/>
          </a:p>
        </p:txBody>
      </p:sp>
      <p:sp>
        <p:nvSpPr>
          <p:cNvPr id="9" name="TextBox 8"/>
          <p:cNvSpPr txBox="1"/>
          <p:nvPr/>
        </p:nvSpPr>
        <p:spPr>
          <a:xfrm>
            <a:off x="7791450" y="5486400"/>
            <a:ext cx="361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4</a:t>
            </a:r>
            <a:endParaRPr lang="en-CA" dirty="0"/>
          </a:p>
        </p:txBody>
      </p:sp>
      <p:sp>
        <p:nvSpPr>
          <p:cNvPr id="10" name="TextBox 9"/>
          <p:cNvSpPr txBox="1"/>
          <p:nvPr/>
        </p:nvSpPr>
        <p:spPr>
          <a:xfrm>
            <a:off x="4133850" y="51170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0</a:t>
            </a:r>
            <a:endParaRPr lang="en-CA" dirty="0"/>
          </a:p>
        </p:txBody>
      </p:sp>
      <p:sp>
        <p:nvSpPr>
          <p:cNvPr id="11" name="TextBox 10"/>
          <p:cNvSpPr txBox="1"/>
          <p:nvPr/>
        </p:nvSpPr>
        <p:spPr>
          <a:xfrm>
            <a:off x="4133850" y="5486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1</a:t>
            </a:r>
            <a:endParaRPr lang="en-CA" dirty="0"/>
          </a:p>
        </p:txBody>
      </p:sp>
      <p:sp>
        <p:nvSpPr>
          <p:cNvPr id="12" name="TextBox 11"/>
          <p:cNvSpPr txBox="1"/>
          <p:nvPr/>
        </p:nvSpPr>
        <p:spPr>
          <a:xfrm>
            <a:off x="5200650" y="4627602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0</a:t>
            </a:r>
            <a:endParaRPr lang="en-CA" dirty="0"/>
          </a:p>
        </p:txBody>
      </p:sp>
      <p:sp>
        <p:nvSpPr>
          <p:cNvPr id="13" name="TextBox 12"/>
          <p:cNvSpPr txBox="1"/>
          <p:nvPr/>
        </p:nvSpPr>
        <p:spPr>
          <a:xfrm>
            <a:off x="6648450" y="4627602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57850" y="42672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Smoking</a:t>
            </a:r>
            <a:endParaRPr lang="en-CA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886200" y="4724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LBW</a:t>
            </a:r>
            <a:endParaRPr lang="en-CA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04800" y="4847272"/>
            <a:ext cx="3429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u="sng" dirty="0" smtClean="0"/>
              <a:t>Conditional probability:</a:t>
            </a:r>
          </a:p>
          <a:p>
            <a:r>
              <a:rPr lang="en-CA" b="1" dirty="0" smtClean="0"/>
              <a:t>P(LBW+|smoking status) knowing that 4 out of 27 women are LBW+ and 2 out of 6 are smokers (smoke=1).</a:t>
            </a:r>
            <a:endParaRPr lang="en-CA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753350" y="603146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27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14139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Exact probability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62000"/>
          </a:xfrm>
        </p:spPr>
        <p:txBody>
          <a:bodyPr/>
          <a:lstStyle/>
          <a:p>
            <a:r>
              <a:rPr lang="en-CA" dirty="0" smtClean="0"/>
              <a:t>Given by hypergeometric distribution</a:t>
            </a:r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736175"/>
              </p:ext>
            </p:extLst>
          </p:nvPr>
        </p:nvGraphicFramePr>
        <p:xfrm>
          <a:off x="609600" y="2811049"/>
          <a:ext cx="3657601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612"/>
                <a:gridCol w="587188"/>
                <a:gridCol w="609600"/>
                <a:gridCol w="1600201"/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Row</a:t>
                      </a:r>
                      <a:r>
                        <a:rPr lang="en-CA" baseline="0" dirty="0" smtClean="0"/>
                        <a:t> total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err="1" smtClean="0"/>
                        <a:t>a+b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c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d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err="1" smtClean="0"/>
                        <a:t>c+d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baseline="0" dirty="0" smtClean="0"/>
                        <a:t>C. total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err="1" smtClean="0"/>
                        <a:t>a+c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err="1" smtClean="0"/>
                        <a:t>b+d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err="1" smtClean="0"/>
                        <a:t>a+b+c+d</a:t>
                      </a:r>
                      <a:r>
                        <a:rPr lang="en-CA" dirty="0" smtClean="0"/>
                        <a:t> (=n)</a:t>
                      </a:r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566586"/>
              </p:ext>
            </p:extLst>
          </p:nvPr>
        </p:nvGraphicFramePr>
        <p:xfrm>
          <a:off x="5429251" y="2983468"/>
          <a:ext cx="2895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799"/>
                <a:gridCol w="14478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19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4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62650" y="3897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21</a:t>
            </a:r>
            <a:endParaRPr lang="en-CA" dirty="0"/>
          </a:p>
        </p:txBody>
      </p:sp>
      <p:sp>
        <p:nvSpPr>
          <p:cNvPr id="8" name="TextBox 7"/>
          <p:cNvSpPr txBox="1"/>
          <p:nvPr/>
        </p:nvSpPr>
        <p:spPr>
          <a:xfrm>
            <a:off x="7486650" y="38978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58200" y="29834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23</a:t>
            </a:r>
            <a:endParaRPr lang="en-CA" dirty="0"/>
          </a:p>
        </p:txBody>
      </p:sp>
      <p:sp>
        <p:nvSpPr>
          <p:cNvPr id="10" name="TextBox 9"/>
          <p:cNvSpPr txBox="1"/>
          <p:nvPr/>
        </p:nvSpPr>
        <p:spPr>
          <a:xfrm>
            <a:off x="8553450" y="3352800"/>
            <a:ext cx="361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4</a:t>
            </a:r>
            <a:endParaRPr lang="en-CA" dirty="0"/>
          </a:p>
        </p:txBody>
      </p:sp>
      <p:sp>
        <p:nvSpPr>
          <p:cNvPr id="11" name="TextBox 10"/>
          <p:cNvSpPr txBox="1"/>
          <p:nvPr/>
        </p:nvSpPr>
        <p:spPr>
          <a:xfrm>
            <a:off x="4895850" y="29834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0</a:t>
            </a:r>
            <a:endParaRPr lang="en-CA" dirty="0"/>
          </a:p>
        </p:txBody>
      </p:sp>
      <p:sp>
        <p:nvSpPr>
          <p:cNvPr id="12" name="TextBox 11"/>
          <p:cNvSpPr txBox="1"/>
          <p:nvPr/>
        </p:nvSpPr>
        <p:spPr>
          <a:xfrm>
            <a:off x="4895850" y="3352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1</a:t>
            </a:r>
            <a:endParaRPr lang="en-CA" dirty="0"/>
          </a:p>
        </p:txBody>
      </p:sp>
      <p:sp>
        <p:nvSpPr>
          <p:cNvPr id="13" name="TextBox 12"/>
          <p:cNvSpPr txBox="1"/>
          <p:nvPr/>
        </p:nvSpPr>
        <p:spPr>
          <a:xfrm>
            <a:off x="5962650" y="2494002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0</a:t>
            </a:r>
            <a:endParaRPr lang="en-CA" dirty="0"/>
          </a:p>
        </p:txBody>
      </p:sp>
      <p:sp>
        <p:nvSpPr>
          <p:cNvPr id="14" name="TextBox 13"/>
          <p:cNvSpPr txBox="1"/>
          <p:nvPr/>
        </p:nvSpPr>
        <p:spPr>
          <a:xfrm>
            <a:off x="7410450" y="2494002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19850" y="21336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Smoking</a:t>
            </a:r>
            <a:endParaRPr lang="en-CA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648200" y="2590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LBW</a:t>
            </a:r>
            <a:endParaRPr lang="en-CA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8515350" y="389786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27</a:t>
            </a:r>
            <a:endParaRPr lang="en-CA" dirty="0"/>
          </a:p>
        </p:txBody>
      </p:sp>
      <p:sp>
        <p:nvSpPr>
          <p:cNvPr id="18" name="TextBox 17"/>
          <p:cNvSpPr txBox="1"/>
          <p:nvPr/>
        </p:nvSpPr>
        <p:spPr>
          <a:xfrm>
            <a:off x="10699" y="335080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LBW</a:t>
            </a:r>
            <a:endParaRPr lang="en-CA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524000" y="23622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Smoking</a:t>
            </a:r>
            <a:endParaRPr lang="en-C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758085" y="4495800"/>
                <a:ext cx="6400800" cy="8879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2000" i="1">
                          <a:latin typeface="Cambria Math"/>
                        </a:rPr>
                        <m:t>𝑝</m:t>
                      </m:r>
                      <m:r>
                        <a:rPr lang="en-CA" sz="20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sz="2000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CA" sz="2000" i="1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noBar"/>
                                  <m:ctrlPr>
                                    <a:rPr lang="en-CA" sz="2000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CA" sz="2000" i="1">
                                      <a:latin typeface="Cambria Math"/>
                                    </a:rPr>
                                    <m:t>𝑎</m:t>
                                  </m:r>
                                  <m:r>
                                    <a:rPr lang="en-CA" sz="2000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CA" sz="2000" i="1">
                                      <a:latin typeface="Cambria Math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CA" sz="2000" i="1">
                                      <a:latin typeface="Cambria Math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d>
                          <m:d>
                            <m:dPr>
                              <m:ctrlPr>
                                <a:rPr lang="en-CA" sz="2000" i="1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noBar"/>
                                  <m:ctrlPr>
                                    <a:rPr lang="en-CA" sz="2000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CA" sz="2000" i="1">
                                      <a:latin typeface="Cambria Math"/>
                                    </a:rPr>
                                    <m:t>𝑐</m:t>
                                  </m:r>
                                  <m:r>
                                    <a:rPr lang="en-CA" sz="2000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CA" sz="2000" i="1">
                                      <a:latin typeface="Cambria Math"/>
                                    </a:rPr>
                                    <m:t>𝑑</m:t>
                                  </m:r>
                                </m:num>
                                <m:den>
                                  <m:r>
                                    <a:rPr lang="en-CA" sz="2000" i="1">
                                      <a:latin typeface="Cambria Math"/>
                                    </a:rPr>
                                    <m:t>𝑑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CA" sz="2000" i="1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noBar"/>
                                  <m:ctrlPr>
                                    <a:rPr lang="en-CA" sz="2000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CA" sz="2000" i="1">
                                      <a:latin typeface="Cambria Math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en-CA" sz="2000" i="1">
                                      <a:latin typeface="Cambria Math"/>
                                    </a:rPr>
                                    <m:t>𝑎</m:t>
                                  </m:r>
                                  <m:r>
                                    <a:rPr lang="en-CA" sz="2000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CA" sz="2000" i="1">
                                      <a:latin typeface="Cambria Math"/>
                                    </a:rPr>
                                    <m:t>𝑐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en-CA" sz="20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CA" sz="2000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CA" sz="20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CA" sz="2000" i="1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CA" sz="20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CA" sz="2000" i="1">
                                  <a:latin typeface="Cambria Math"/>
                                </a:rPr>
                                <m:t>𝑏</m:t>
                              </m:r>
                            </m:e>
                          </m:d>
                          <m:r>
                            <a:rPr lang="en-CA" sz="2000" i="1">
                              <a:latin typeface="Cambria Math"/>
                            </a:rPr>
                            <m:t>!</m:t>
                          </m:r>
                          <m:d>
                            <m:dPr>
                              <m:ctrlPr>
                                <a:rPr lang="en-CA" sz="20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CA" sz="2000" i="1">
                                  <a:latin typeface="Cambria Math"/>
                                </a:rPr>
                                <m:t>𝑐</m:t>
                              </m:r>
                              <m:r>
                                <a:rPr lang="en-CA" sz="20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CA" sz="2000" i="1">
                                  <a:latin typeface="Cambria Math"/>
                                </a:rPr>
                                <m:t>𝑑</m:t>
                              </m:r>
                            </m:e>
                          </m:d>
                          <m:r>
                            <a:rPr lang="en-CA" sz="2000" i="1">
                              <a:latin typeface="Cambria Math"/>
                            </a:rPr>
                            <m:t>!</m:t>
                          </m:r>
                          <m:d>
                            <m:dPr>
                              <m:ctrlPr>
                                <a:rPr lang="en-CA" sz="20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CA" sz="2000" i="1"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CA" sz="20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CA" sz="2000" i="1">
                                  <a:latin typeface="Cambria Math"/>
                                </a:rPr>
                                <m:t>𝑐</m:t>
                              </m:r>
                            </m:e>
                          </m:d>
                          <m:r>
                            <a:rPr lang="en-CA" sz="2000" i="1">
                              <a:latin typeface="Cambria Math"/>
                            </a:rPr>
                            <m:t>!</m:t>
                          </m:r>
                          <m:d>
                            <m:dPr>
                              <m:ctrlPr>
                                <a:rPr lang="en-CA" sz="20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CA" sz="2000" i="1">
                                  <a:latin typeface="Cambria Math"/>
                                </a:rPr>
                                <m:t>𝑏</m:t>
                              </m:r>
                              <m:r>
                                <a:rPr lang="en-CA" sz="20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CA" sz="2000" i="1">
                                  <a:latin typeface="Cambria Math"/>
                                </a:rPr>
                                <m:t>𝑑</m:t>
                              </m:r>
                            </m:e>
                          </m:d>
                          <m:r>
                            <a:rPr lang="en-CA" sz="2000" i="1">
                              <a:latin typeface="Cambria Math"/>
                            </a:rPr>
                            <m:t>!</m:t>
                          </m:r>
                        </m:num>
                        <m:den>
                          <m:r>
                            <a:rPr lang="en-CA" sz="2000" i="1">
                              <a:latin typeface="Cambria Math"/>
                            </a:rPr>
                            <m:t>𝑎</m:t>
                          </m:r>
                          <m:r>
                            <a:rPr lang="en-CA" sz="2000" i="1">
                              <a:latin typeface="Cambria Math"/>
                            </a:rPr>
                            <m:t>!</m:t>
                          </m:r>
                          <m:r>
                            <a:rPr lang="en-CA" sz="2000" i="1">
                              <a:latin typeface="Cambria Math"/>
                            </a:rPr>
                            <m:t>𝑏</m:t>
                          </m:r>
                          <m:r>
                            <a:rPr lang="en-CA" sz="2000" i="1">
                              <a:latin typeface="Cambria Math"/>
                            </a:rPr>
                            <m:t>!</m:t>
                          </m:r>
                          <m:r>
                            <a:rPr lang="en-CA" sz="2000" i="1">
                              <a:latin typeface="Cambria Math"/>
                            </a:rPr>
                            <m:t>𝑐</m:t>
                          </m:r>
                          <m:r>
                            <a:rPr lang="en-CA" sz="2000" i="1">
                              <a:latin typeface="Cambria Math"/>
                            </a:rPr>
                            <m:t>!</m:t>
                          </m:r>
                          <m:r>
                            <a:rPr lang="en-CA" sz="2000" i="1">
                              <a:latin typeface="Cambria Math"/>
                            </a:rPr>
                            <m:t>𝑑</m:t>
                          </m:r>
                          <m:r>
                            <a:rPr lang="en-CA" sz="2000" i="1">
                              <a:latin typeface="Cambria Math"/>
                            </a:rPr>
                            <m:t>!</m:t>
                          </m:r>
                          <m:r>
                            <a:rPr lang="en-CA" sz="2000" i="1">
                              <a:latin typeface="Cambria Math"/>
                            </a:rPr>
                            <m:t>𝑛</m:t>
                          </m:r>
                          <m:r>
                            <a:rPr lang="en-CA" sz="2000" i="1">
                              <a:latin typeface="Cambria Math"/>
                            </a:rPr>
                            <m:t>!</m:t>
                          </m:r>
                        </m:den>
                      </m:f>
                    </m:oMath>
                  </m:oMathPara>
                </a14:m>
                <a:endParaRPr lang="en-CA" sz="20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085" y="4495800"/>
                <a:ext cx="6400800" cy="88793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876301" y="5562600"/>
                <a:ext cx="5676899" cy="6298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CA" b="1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CA" b="1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CA" b="1" i="1">
                                  <a:latin typeface="Cambria Math"/>
                                </a:rPr>
                                <m:t>𝟏𝟗</m:t>
                              </m:r>
                              <m:r>
                                <a:rPr lang="en-CA" b="1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CA" b="1" i="1">
                                  <a:latin typeface="Cambria Math"/>
                                </a:rPr>
                                <m:t>𝟒</m:t>
                              </m:r>
                            </m:e>
                          </m:d>
                          <m:r>
                            <a:rPr lang="en-CA" b="1" i="1">
                              <a:latin typeface="Cambria Math"/>
                            </a:rPr>
                            <m:t>!</m:t>
                          </m:r>
                          <m:d>
                            <m:dPr>
                              <m:ctrlPr>
                                <a:rPr lang="en-CA" b="1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CA" b="1" i="1"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CA" b="1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CA" b="1" i="1">
                                  <a:latin typeface="Cambria Math"/>
                                </a:rPr>
                                <m:t>𝟐</m:t>
                              </m:r>
                            </m:e>
                          </m:d>
                          <m:r>
                            <a:rPr lang="en-CA" b="1" i="1">
                              <a:latin typeface="Cambria Math"/>
                            </a:rPr>
                            <m:t>!</m:t>
                          </m:r>
                          <m:d>
                            <m:dPr>
                              <m:ctrlPr>
                                <a:rPr lang="en-CA" b="1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CA" b="1" i="1">
                                  <a:latin typeface="Cambria Math"/>
                                </a:rPr>
                                <m:t>𝟏𝟗</m:t>
                              </m:r>
                              <m:r>
                                <a:rPr lang="en-CA" b="1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CA" b="1" i="1">
                                  <a:latin typeface="Cambria Math"/>
                                </a:rPr>
                                <m:t>𝟐</m:t>
                              </m:r>
                            </m:e>
                          </m:d>
                          <m:r>
                            <a:rPr lang="en-CA" b="1" i="1">
                              <a:latin typeface="Cambria Math"/>
                            </a:rPr>
                            <m:t>!</m:t>
                          </m:r>
                          <m:d>
                            <m:dPr>
                              <m:ctrlPr>
                                <a:rPr lang="en-CA" b="1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CA" b="1" i="1">
                                  <a:latin typeface="Cambria Math"/>
                                </a:rPr>
                                <m:t>𝟒</m:t>
                              </m:r>
                              <m:r>
                                <a:rPr lang="en-CA" b="1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CA" b="1" i="1">
                                  <a:latin typeface="Cambria Math"/>
                                </a:rPr>
                                <m:t>𝟐</m:t>
                              </m:r>
                            </m:e>
                          </m:d>
                          <m:r>
                            <a:rPr lang="en-CA" b="1" i="1">
                              <a:latin typeface="Cambria Math"/>
                            </a:rPr>
                            <m:t>!</m:t>
                          </m:r>
                        </m:num>
                        <m:den>
                          <m:r>
                            <a:rPr lang="en-CA" b="1" i="1">
                              <a:latin typeface="Cambria Math"/>
                            </a:rPr>
                            <m:t>𝟏𝟗</m:t>
                          </m:r>
                          <m:r>
                            <a:rPr lang="en-CA" b="1" i="1">
                              <a:latin typeface="Cambria Math"/>
                            </a:rPr>
                            <m:t>!</m:t>
                          </m:r>
                          <m:r>
                            <a:rPr lang="en-CA" b="1" i="1">
                              <a:latin typeface="Cambria Math"/>
                            </a:rPr>
                            <m:t>𝟒</m:t>
                          </m:r>
                          <m:r>
                            <a:rPr lang="en-CA" b="1" i="1">
                              <a:latin typeface="Cambria Math"/>
                            </a:rPr>
                            <m:t>!</m:t>
                          </m:r>
                          <m:r>
                            <a:rPr lang="en-CA" b="1" i="1">
                              <a:latin typeface="Cambria Math"/>
                            </a:rPr>
                            <m:t>𝟐</m:t>
                          </m:r>
                          <m:r>
                            <a:rPr lang="en-CA" b="1" i="1">
                              <a:latin typeface="Cambria Math"/>
                            </a:rPr>
                            <m:t>!</m:t>
                          </m:r>
                          <m:r>
                            <a:rPr lang="en-CA" b="1" i="1">
                              <a:latin typeface="Cambria Math"/>
                            </a:rPr>
                            <m:t>𝟐</m:t>
                          </m:r>
                          <m:r>
                            <a:rPr lang="en-CA" b="1" i="1">
                              <a:latin typeface="Cambria Math"/>
                            </a:rPr>
                            <m:t>!</m:t>
                          </m:r>
                        </m:den>
                      </m:f>
                      <m:r>
                        <a:rPr lang="en-CA" b="1" i="1">
                          <a:latin typeface="Cambria Math"/>
                        </a:rPr>
                        <m:t>=</m:t>
                      </m:r>
                      <m:r>
                        <a:rPr lang="en-CA" b="1" i="1">
                          <a:latin typeface="Cambria Math"/>
                        </a:rPr>
                        <m:t>𝟎</m:t>
                      </m:r>
                      <m:r>
                        <a:rPr lang="en-CA" b="1" i="1">
                          <a:latin typeface="Cambria Math"/>
                        </a:rPr>
                        <m:t>.</m:t>
                      </m:r>
                      <m:r>
                        <a:rPr lang="en-CA" b="1" i="1">
                          <a:latin typeface="Cambria Math"/>
                        </a:rPr>
                        <m:t>𝟏𝟕𝟗𝟒𝟖𝟕𝟐</m:t>
                      </m:r>
                    </m:oMath>
                  </m:oMathPara>
                </a14:m>
                <a:endParaRPr lang="en-CA" b="1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301" y="5562600"/>
                <a:ext cx="5676899" cy="62985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5638800" y="6114365"/>
            <a:ext cx="3123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Probability that women who smoked had babies with LBW</a:t>
            </a:r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3115970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 using STATA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733800"/>
          </a:xfrm>
        </p:spPr>
        <p:txBody>
          <a:bodyPr>
            <a:normAutofit fontScale="32500" lnSpcReduction="20000"/>
          </a:bodyPr>
          <a:lstStyle/>
          <a:p>
            <a:r>
              <a:rPr lang="en-CA" sz="7200" dirty="0" err="1"/>
              <a:t>h</a:t>
            </a:r>
            <a:r>
              <a:rPr lang="en-CA" sz="7200" dirty="0" err="1" smtClean="0"/>
              <a:t>ypergeometricp</a:t>
            </a:r>
            <a:r>
              <a:rPr lang="en-CA" sz="7200" dirty="0" smtClean="0"/>
              <a:t> function</a:t>
            </a:r>
          </a:p>
          <a:p>
            <a:pPr lvl="1"/>
            <a:r>
              <a:rPr lang="en-CA" sz="6800" dirty="0" err="1" smtClean="0"/>
              <a:t>hypergeometricp</a:t>
            </a:r>
            <a:r>
              <a:rPr lang="en-CA" sz="6800" dirty="0" smtClean="0"/>
              <a:t>(</a:t>
            </a:r>
            <a:r>
              <a:rPr lang="en-CA" sz="6800" dirty="0" err="1" smtClean="0"/>
              <a:t>N,K,n,k</a:t>
            </a:r>
            <a:r>
              <a:rPr lang="en-CA" sz="6800" dirty="0" smtClean="0"/>
              <a:t>)</a:t>
            </a:r>
          </a:p>
          <a:p>
            <a:pPr lvl="2"/>
            <a:r>
              <a:rPr lang="en-CA" sz="6400" dirty="0" smtClean="0"/>
              <a:t>N = sample size</a:t>
            </a:r>
          </a:p>
          <a:p>
            <a:pPr lvl="2"/>
            <a:r>
              <a:rPr lang="en-CA" sz="6400" dirty="0" smtClean="0"/>
              <a:t>K = subjects with attribute of interest (</a:t>
            </a:r>
            <a:r>
              <a:rPr lang="en-CA" sz="6400" dirty="0" err="1" smtClean="0"/>
              <a:t>eg</a:t>
            </a:r>
            <a:r>
              <a:rPr lang="en-CA" sz="6400" dirty="0" smtClean="0"/>
              <a:t>. SMOKE = 1)</a:t>
            </a:r>
          </a:p>
          <a:p>
            <a:pPr lvl="2"/>
            <a:r>
              <a:rPr lang="en-CA" sz="6400" dirty="0" smtClean="0"/>
              <a:t>N = subjects with outcome (event) of interest (</a:t>
            </a:r>
            <a:r>
              <a:rPr lang="en-CA" sz="6400" dirty="0" err="1" smtClean="0"/>
              <a:t>eg</a:t>
            </a:r>
            <a:r>
              <a:rPr lang="en-CA" sz="6400" dirty="0" smtClean="0"/>
              <a:t> LBW+)</a:t>
            </a:r>
          </a:p>
          <a:p>
            <a:pPr lvl="2"/>
            <a:r>
              <a:rPr lang="en-CA" sz="6400" dirty="0" smtClean="0"/>
              <a:t>K = # of successes out of K</a:t>
            </a:r>
          </a:p>
          <a:p>
            <a:pPr lvl="2"/>
            <a:r>
              <a:rPr lang="en-CA" sz="6400" dirty="0" smtClean="0"/>
              <a:t>di </a:t>
            </a:r>
            <a:r>
              <a:rPr lang="en-CA" sz="6400" dirty="0" err="1" smtClean="0"/>
              <a:t>hypergeometricp</a:t>
            </a:r>
            <a:r>
              <a:rPr lang="en-CA" sz="6400" dirty="0" smtClean="0"/>
              <a:t>(27,6,4,2)</a:t>
            </a:r>
          </a:p>
          <a:p>
            <a:pPr lvl="2"/>
            <a:r>
              <a:rPr lang="en-CA" sz="6400" dirty="0" smtClean="0"/>
              <a:t>0.17948718</a:t>
            </a:r>
          </a:p>
          <a:p>
            <a:pPr lvl="1"/>
            <a:endParaRPr lang="en-CA" sz="6800" dirty="0" smtClean="0"/>
          </a:p>
          <a:p>
            <a:pPr marL="57150" indent="0">
              <a:buNone/>
            </a:pPr>
            <a:endParaRPr lang="en-CA" b="1" dirty="0" smtClean="0"/>
          </a:p>
          <a:p>
            <a:pPr marL="57150" indent="0">
              <a:buNone/>
            </a:pPr>
            <a:endParaRPr lang="en-CA" sz="5600" b="1" dirty="0" smtClean="0"/>
          </a:p>
          <a:p>
            <a:pPr marL="57150" indent="0">
              <a:buNone/>
            </a:pPr>
            <a:endParaRPr lang="en-CA" sz="5600" b="1" dirty="0" smtClean="0"/>
          </a:p>
        </p:txBody>
      </p:sp>
    </p:spTree>
    <p:extLst>
      <p:ext uri="{BB962C8B-B14F-4D97-AF65-F5344CB8AC3E}">
        <p14:creationId xmlns:p14="http://schemas.microsoft.com/office/powerpoint/2010/main" val="435796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Computing P Value</a:t>
            </a:r>
            <a:endParaRPr lang="en-C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CA" dirty="0" smtClean="0"/>
                  <a:t>Compute sufficient statistic</a:t>
                </a:r>
              </a:p>
              <a:p>
                <a:pPr lvl="1"/>
                <a:r>
                  <a:rPr lang="en-CA" dirty="0" smtClean="0"/>
                  <a:t>Observed sufficient statistic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CA" sz="20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CA" sz="2000" i="1">
                              <a:latin typeface="Cambria Math"/>
                            </a:rPr>
                            <m:t>𝑂𝑏𝑠</m:t>
                          </m:r>
                        </m:e>
                        <m:sub>
                          <m:r>
                            <a:rPr lang="en-CA" sz="2000" i="1">
                              <a:latin typeface="Cambria Math"/>
                            </a:rPr>
                            <m:t>𝑠𝑢𝑓𝑓</m:t>
                          </m:r>
                        </m:sub>
                      </m:sSub>
                      <m:r>
                        <a:rPr lang="en-CA" sz="2000" i="1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CA" sz="2000" i="1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CA" sz="2000" i="1">
                              <a:latin typeface="Cambria Math"/>
                            </a:rPr>
                            <m:t>𝑖</m:t>
                          </m:r>
                          <m:r>
                            <a:rPr lang="en-CA" sz="2000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CA" sz="2000" i="1">
                              <a:latin typeface="Cambria Math"/>
                            </a:rPr>
                            <m:t>27</m:t>
                          </m:r>
                        </m:sup>
                        <m:e>
                          <m:sSub>
                            <m:sSubPr>
                              <m:ctrlPr>
                                <a:rPr lang="en-CA" sz="2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CA" sz="2000" i="1">
                                  <a:latin typeface="Cambria Math"/>
                                </a:rPr>
                                <m:t>𝐿𝑜𝑤</m:t>
                              </m:r>
                            </m:e>
                            <m:sub>
                              <m:r>
                                <a:rPr lang="en-CA" sz="20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CA" sz="2000" i="1">
                              <a:latin typeface="Cambria Math"/>
                            </a:rPr>
                            <m:t>×</m:t>
                          </m:r>
                          <m:sSub>
                            <m:sSubPr>
                              <m:ctrlPr>
                                <a:rPr lang="en-CA" sz="2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CA" sz="2000" i="1">
                                  <a:latin typeface="Cambria Math"/>
                                </a:rPr>
                                <m:t>𝑃𝑇𝐿</m:t>
                              </m:r>
                            </m:e>
                            <m:sub>
                              <m:r>
                                <a:rPr lang="en-CA" sz="20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CA" sz="2000" i="1">
                              <a:latin typeface="Cambria Math"/>
                            </a:rPr>
                            <m:t>=2</m:t>
                          </m:r>
                        </m:e>
                      </m:nary>
                    </m:oMath>
                  </m:oMathPara>
                </a14:m>
                <a:endParaRPr lang="en-CA" sz="2000" dirty="0" smtClean="0"/>
              </a:p>
              <a:p>
                <a:pPr marL="800100" lvl="1"/>
                <a:r>
                  <a:rPr lang="en-CA" dirty="0" smtClean="0"/>
                  <a:t>Possible values of sufficient statistics: 0,1,2,3,4</a:t>
                </a:r>
              </a:p>
              <a:p>
                <a:pPr marL="800100" lvl="1"/>
                <a:r>
                  <a:rPr lang="en-CA" dirty="0" smtClean="0"/>
                  <a:t>Create distribution of j possible sufficient statistics</a:t>
                </a:r>
              </a:p>
              <a:p>
                <a:pPr marL="1200150" lvl="2"/>
                <a:r>
                  <a:rPr lang="en-CA" dirty="0" smtClean="0"/>
                  <a:t>Number of possible allocation of 23 zeros and 4 ones to 27 subjects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 r="-118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2151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 value…</a:t>
            </a:r>
            <a:endParaRPr lang="en-C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791967"/>
              </p:ext>
            </p:extLst>
          </p:nvPr>
        </p:nvGraphicFramePr>
        <p:xfrm>
          <a:off x="685800" y="1524000"/>
          <a:ext cx="79248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1143000"/>
                <a:gridCol w="990600"/>
                <a:gridCol w="5029200"/>
              </a:tblGrid>
              <a:tr h="411480">
                <a:tc>
                  <a:txBody>
                    <a:bodyPr/>
                    <a:lstStyle/>
                    <a:p>
                      <a:r>
                        <a:rPr lang="en-CA" dirty="0" smtClean="0"/>
                        <a:t>Suff.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Counts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Prob. H0 true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CA" dirty="0" smtClean="0"/>
                        <a:t>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5985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0.341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Pr. obs. 0 PTL+ and 4 PTL- in LBW+</a:t>
                      </a:r>
                      <a:endParaRPr lang="en-CA" dirty="0"/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CA" dirty="0" smtClean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7980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0.455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Pr. obs. 1 PTL+ and 3 PTL- in LBW+</a:t>
                      </a:r>
                      <a:endParaRPr lang="en-CA" dirty="0"/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3150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0.179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Pr. obs. 2 PTL+ and 2 PTL- in LBW+</a:t>
                      </a:r>
                      <a:endParaRPr lang="en-CA" dirty="0"/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CA" dirty="0" smtClean="0"/>
                        <a:t>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420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0.024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Pr. obs. 3 PTL+ and 1 PTL- in LBW+</a:t>
                      </a:r>
                      <a:endParaRPr lang="en-CA" dirty="0"/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CA" dirty="0" smtClean="0"/>
                        <a:t>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15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0.001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Pr. obs. 4 PTL+ and 0 PTL- in LBW+</a:t>
                      </a:r>
                      <a:endParaRPr lang="en-CA" dirty="0"/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CA" dirty="0" smtClean="0"/>
                        <a:t>Total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17550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0" y="48006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b="1" dirty="0" smtClean="0"/>
              <a:t>Test the hypothesis </a:t>
            </a:r>
            <a:r>
              <a:rPr lang="el-GR" b="1" dirty="0" smtClean="0"/>
              <a:t>β</a:t>
            </a:r>
            <a:r>
              <a:rPr lang="en-CA" b="1" baseline="-25000" dirty="0" smtClean="0"/>
              <a:t>1</a:t>
            </a:r>
            <a:r>
              <a:rPr lang="en-CA" b="1" dirty="0" smtClean="0"/>
              <a:t> = 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b="1" dirty="0" smtClean="0"/>
              <a:t>Calculate P value by summing the probabilities over values of the Suff. Statistic that are as likely or less likely to have smaller probability than the </a:t>
            </a:r>
            <a:r>
              <a:rPr lang="en-CA" b="1" i="1" dirty="0" err="1" smtClean="0"/>
              <a:t>Obs</a:t>
            </a:r>
            <a:r>
              <a:rPr lang="en-CA" b="1" baseline="-25000" dirty="0" err="1" smtClean="0"/>
              <a:t>suff</a:t>
            </a:r>
            <a:r>
              <a:rPr lang="en-CA" b="1" dirty="0" smtClean="0"/>
              <a:t>. = 2</a:t>
            </a:r>
            <a:endParaRPr lang="en-CA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676400" y="62484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P = 0.179+0.024+0.001 = 0.204</a:t>
            </a:r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1567809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 value using STATA</a:t>
            </a:r>
            <a:endParaRPr lang="en-CA" dirty="0"/>
          </a:p>
        </p:txBody>
      </p:sp>
      <p:sp>
        <p:nvSpPr>
          <p:cNvPr id="5" name="Rectangle 4"/>
          <p:cNvSpPr/>
          <p:nvPr/>
        </p:nvSpPr>
        <p:spPr>
          <a:xfrm>
            <a:off x="533400" y="1295400"/>
            <a:ext cx="8001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. tab low </a:t>
            </a:r>
            <a:r>
              <a:rPr lang="en-CA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ptl</a:t>
            </a:r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, exact</a:t>
            </a:r>
          </a:p>
          <a:p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| History of premature</a:t>
            </a: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Low birth |         labor</a:t>
            </a: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weight |      None        One |     Total</a:t>
            </a: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-----------+----------------------+----------</a:t>
            </a: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     0 |        19          4 |        23 </a:t>
            </a: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     1 |         2          2 |         4 </a:t>
            </a: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-----------+----------------------+----------</a:t>
            </a: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 Total |        21          6 |        27 </a:t>
            </a:r>
          </a:p>
          <a:p>
            <a:endParaRPr lang="en-CA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Fisher's exact =                 0.204</a:t>
            </a:r>
          </a:p>
          <a:p>
            <a:r>
              <a:rPr lang="en-CA" dirty="0">
                <a:latin typeface="Courier New" panose="02070309020205020404" pitchFamily="49" charset="0"/>
                <a:cs typeface="Courier New" panose="02070309020205020404" pitchFamily="49" charset="0"/>
              </a:rPr>
              <a:t>   1-sided Fisher's exact =                 0.204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334000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Conclusion: There is not enough evidence to support that having a history of pre-term delivery increases the risk of low birth weight.</a:t>
            </a:r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3878567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Exact logistic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Extends Fisher’s idea</a:t>
            </a:r>
          </a:p>
          <a:p>
            <a:pPr lvl="1"/>
            <a:r>
              <a:rPr lang="en-CA" dirty="0" smtClean="0"/>
              <a:t>Computes estimates and confidence interval of each parameter separately</a:t>
            </a:r>
          </a:p>
          <a:p>
            <a:pPr lvl="1"/>
            <a:r>
              <a:rPr lang="en-CA" dirty="0" smtClean="0"/>
              <a:t>Allows addition of covariates</a:t>
            </a:r>
          </a:p>
          <a:p>
            <a:pPr lvl="1"/>
            <a:r>
              <a:rPr lang="en-CA" dirty="0" smtClean="0"/>
              <a:t>CMLE: Conditional Maximum Likelihood Estimates</a:t>
            </a:r>
          </a:p>
          <a:p>
            <a:pPr lvl="1"/>
            <a:r>
              <a:rPr lang="en-CA" dirty="0" smtClean="0"/>
              <a:t>Uses computationally intensive algorithm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70088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3686</TotalTime>
  <Words>1414</Words>
  <Application>Microsoft Office PowerPoint</Application>
  <PresentationFormat>On-screen Show (4:3)</PresentationFormat>
  <Paragraphs>233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Exact Logistic Regression</vt:lpstr>
      <vt:lpstr>Purpose</vt:lpstr>
      <vt:lpstr>Fisher’ exact test - overview</vt:lpstr>
      <vt:lpstr>Exact probability</vt:lpstr>
      <vt:lpstr>Example using STATA</vt:lpstr>
      <vt:lpstr>Computing P Value</vt:lpstr>
      <vt:lpstr>P value…</vt:lpstr>
      <vt:lpstr>P value using STATA</vt:lpstr>
      <vt:lpstr>Exact logistic</vt:lpstr>
      <vt:lpstr>PowerPoint Presentation</vt:lpstr>
      <vt:lpstr>Why is the exact logistic OR different from OLR?</vt:lpstr>
      <vt:lpstr>Why is the exact OR diff….</vt:lpstr>
      <vt:lpstr>Robust Standard Errors</vt:lpstr>
      <vt:lpstr>Zero count</vt:lpstr>
      <vt:lpstr>Median Unbiased Estimator</vt:lpstr>
      <vt:lpstr>An example from VER book</vt:lpstr>
    </vt:vector>
  </TitlesOfParts>
  <Company>University of Prince Edward Island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Logistic Regression</dc:title>
  <dc:creator>Raju Gautam</dc:creator>
  <cp:lastModifiedBy>Raju Gautam</cp:lastModifiedBy>
  <cp:revision>104</cp:revision>
  <dcterms:created xsi:type="dcterms:W3CDTF">2015-12-25T23:26:31Z</dcterms:created>
  <dcterms:modified xsi:type="dcterms:W3CDTF">2016-02-04T19:55:53Z</dcterms:modified>
</cp:coreProperties>
</file>