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57" r:id="rId4"/>
    <p:sldId id="260" r:id="rId5"/>
    <p:sldId id="261" r:id="rId6"/>
    <p:sldId id="277" r:id="rId7"/>
    <p:sldId id="258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5" r:id="rId16"/>
    <p:sldId id="274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F773B-321A-4137-9237-C3A44D8697F2}" type="datetimeFigureOut">
              <a:rPr lang="en-CA" smtClean="0"/>
              <a:t>01/02/2016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3B748-8798-4581-B0E1-DD1693F9A3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263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3B748-8798-4581-B0E1-DD1693F9A31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331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DB0F4-FEF5-4D74-9BA6-8822AB003CA3}" type="datetime1">
              <a:rPr lang="en-CA" smtClean="0"/>
              <a:t>01/02/2016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654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0BC53-24A6-499F-AE15-775138571584}" type="datetime1">
              <a:rPr lang="en-CA" smtClean="0"/>
              <a:t>01/02/2016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745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FE60-6989-41CE-AB4F-25DD563A0150}" type="datetime1">
              <a:rPr lang="en-CA" smtClean="0"/>
              <a:t>01/02/2016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28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972E-2BA0-454C-9EA8-F09B8B030C9F}" type="datetime1">
              <a:rPr lang="en-CA" smtClean="0"/>
              <a:t>01/02/2016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257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1AD-7727-4231-8383-F82D241F18F5}" type="datetime1">
              <a:rPr lang="en-CA" smtClean="0"/>
              <a:t>01/02/2016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612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40A3-98BD-42E4-8796-9E0688973899}" type="datetime1">
              <a:rPr lang="en-CA" smtClean="0"/>
              <a:t>01/02/2016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646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8F4-6C90-4049-8AF8-CE656A1D8846}" type="datetime1">
              <a:rPr lang="en-CA" smtClean="0"/>
              <a:t>01/02/2016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750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E1ED-2BAD-4D60-9F4D-2BE1E350EBDE}" type="datetime1">
              <a:rPr lang="en-CA" smtClean="0"/>
              <a:t>01/02/2016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49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7C0F-0CA1-4CEF-BD50-CA4837480466}" type="datetime1">
              <a:rPr lang="en-CA" smtClean="0"/>
              <a:t>01/02/2016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2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934E-FC2B-4ABC-A6FE-50A966B0D5AF}" type="datetime1">
              <a:rPr lang="en-CA" smtClean="0"/>
              <a:t>01/02/2016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283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89C19-B37B-4F48-A273-4DF77770E984}" type="datetime1">
              <a:rPr lang="en-CA" smtClean="0"/>
              <a:t>01/02/2016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802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FBFFA-118E-4151-90BF-83DC7FAD8E1F}" type="datetime1">
              <a:rPr lang="en-CA" smtClean="0"/>
              <a:t>01/02/2016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9500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Conditional Logistic Regression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Epidemiology/</a:t>
            </a:r>
            <a:r>
              <a:rPr lang="en-CA" dirty="0" err="1" smtClean="0"/>
              <a:t>Biostats</a:t>
            </a:r>
            <a:r>
              <a:rPr lang="en-CA" dirty="0" smtClean="0"/>
              <a:t> VHM812/802 Winter 2016, Atlantic Veterinary College, PEI</a:t>
            </a:r>
          </a:p>
          <a:p>
            <a:r>
              <a:rPr lang="en-CA" dirty="0" smtClean="0"/>
              <a:t>Raju Gautam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59391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21"/>
            <a:ext cx="8229600" cy="1143000"/>
          </a:xfrm>
        </p:spPr>
        <p:txBody>
          <a:bodyPr/>
          <a:lstStyle/>
          <a:p>
            <a:r>
              <a:rPr lang="en-CA" dirty="0" smtClean="0"/>
              <a:t>Description of Data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937283"/>
              </p:ext>
            </p:extLst>
          </p:nvPr>
        </p:nvGraphicFramePr>
        <p:xfrm>
          <a:off x="228600" y="990600"/>
          <a:ext cx="8686799" cy="448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1200"/>
                <a:gridCol w="4114800"/>
                <a:gridCol w="2590799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sng" strike="noStrike" dirty="0" smtClean="0">
                          <a:effectLst/>
                        </a:rPr>
                        <a:t>Variable</a:t>
                      </a:r>
                      <a:endParaRPr lang="en-CA" sz="24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sng" strike="noStrike" dirty="0">
                          <a:effectLst/>
                        </a:rPr>
                        <a:t>Description</a:t>
                      </a:r>
                      <a:endParaRPr lang="en-CA" sz="24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sng" strike="noStrike" dirty="0">
                          <a:effectLst/>
                        </a:rPr>
                        <a:t>Values</a:t>
                      </a:r>
                      <a:endParaRPr lang="en-CA" sz="24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match_grp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matched set id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nominal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casecontrol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case-control status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0/1 (control/case)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age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age (years)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2.53 - 64.44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gender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gender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0/1 (male/female)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eatbeef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ate beef in prev. 72 hours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0/1 (no/yes)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eatpork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ate pork in prev. 72 hours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0/1 (no/yes)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eatpoul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age poultry in prev. 72 hours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0/1 (no/yes)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eateggs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age eggs in prev. 72 hours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0/1 (no/yes)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slt_a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ate pork from sl.house A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0/1 (no/yes)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dlr_a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age pork from wholesaler A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0/1 (no/yes)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>
                          <a:effectLst/>
                        </a:rPr>
                        <a:t>…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…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…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521022"/>
              </p:ext>
            </p:extLst>
          </p:nvPr>
        </p:nvGraphicFramePr>
        <p:xfrm>
          <a:off x="1905000" y="5562600"/>
          <a:ext cx="6477001" cy="1261872"/>
        </p:xfrm>
        <a:graphic>
          <a:graphicData uri="http://schemas.openxmlformats.org/drawingml/2006/table">
            <a:tbl>
              <a:tblPr firstRow="1" firstCol="1" bandRow="1"/>
              <a:tblGrid>
                <a:gridCol w="1009403"/>
                <a:gridCol w="651906"/>
                <a:gridCol w="651906"/>
                <a:gridCol w="683450"/>
                <a:gridCol w="683450"/>
                <a:gridCol w="704479"/>
                <a:gridCol w="704479"/>
                <a:gridCol w="693964"/>
                <a:gridCol w="693964"/>
              </a:tblGrid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Variable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eatpork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eatbeef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slt_a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dlr_a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Status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+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+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+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+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case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control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5715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Sample data: </a:t>
            </a:r>
          </a:p>
          <a:p>
            <a:r>
              <a:rPr lang="en-CA" dirty="0" smtClean="0"/>
              <a:t>Matched set # 23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5178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Simple descriptive methods for matched study design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Dichotomous (and categorical) exposure variable</a:t>
            </a:r>
          </a:p>
          <a:p>
            <a:pPr lvl="1"/>
            <a:r>
              <a:rPr lang="en-CA" dirty="0" smtClean="0"/>
              <a:t>Mantel-</a:t>
            </a:r>
            <a:r>
              <a:rPr lang="en-CA" dirty="0" err="1" smtClean="0"/>
              <a:t>Haenszel</a:t>
            </a:r>
            <a:r>
              <a:rPr lang="en-CA" dirty="0" smtClean="0"/>
              <a:t> statistic (1:1 matching ~ </a:t>
            </a:r>
            <a:r>
              <a:rPr lang="en-CA" dirty="0" err="1" smtClean="0"/>
              <a:t>McNemar’s</a:t>
            </a:r>
            <a:r>
              <a:rPr lang="en-CA" dirty="0" smtClean="0"/>
              <a:t> test)</a:t>
            </a:r>
          </a:p>
          <a:p>
            <a:r>
              <a:rPr lang="en-CA" dirty="0" smtClean="0"/>
              <a:t>Continuous exposure variables</a:t>
            </a:r>
          </a:p>
          <a:p>
            <a:pPr lvl="1"/>
            <a:r>
              <a:rPr lang="en-CA" dirty="0" smtClean="0"/>
              <a:t>Paired t-test or equivalent non-parametric test </a:t>
            </a:r>
          </a:p>
          <a:p>
            <a:pPr lvl="1"/>
            <a:r>
              <a:rPr lang="en-CA" dirty="0" smtClean="0"/>
              <a:t>If 1:m matching use average among controls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0412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Simple stratified analysis with STATA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838200" y="1633478"/>
            <a:ext cx="7467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/>
              <a:t> Matching group |       OR       </a:t>
            </a:r>
            <a:r>
              <a:rPr lang="en-CA" dirty="0" smtClean="0"/>
              <a:t>		[</a:t>
            </a:r>
            <a:r>
              <a:rPr lang="en-CA" dirty="0"/>
              <a:t>95% Conf. Interval]  </a:t>
            </a:r>
          </a:p>
          <a:p>
            <a:r>
              <a:rPr lang="en-CA" dirty="0"/>
              <a:t>-----------------+-------------------------------------------------</a:t>
            </a:r>
          </a:p>
          <a:p>
            <a:r>
              <a:rPr lang="en-CA" dirty="0"/>
              <a:t>           Crude |   </a:t>
            </a:r>
            <a:r>
              <a:rPr lang="en-CA" dirty="0" smtClean="0"/>
              <a:t>	  3.214286      	1.323847   </a:t>
            </a:r>
            <a:r>
              <a:rPr lang="en-CA" dirty="0"/>
              <a:t>7.940837             </a:t>
            </a:r>
            <a:endParaRPr lang="en-CA" dirty="0" smtClean="0"/>
          </a:p>
          <a:p>
            <a:r>
              <a:rPr lang="en-CA" dirty="0" smtClean="0"/>
              <a:t>    M-H combined |   3.866667      	1.445059   10.34637              </a:t>
            </a:r>
          </a:p>
          <a:p>
            <a:r>
              <a:rPr lang="en-CA" dirty="0" smtClean="0"/>
              <a:t>-------------------------------------------------------------------</a:t>
            </a:r>
            <a:endParaRPr lang="en-CA" dirty="0"/>
          </a:p>
          <a:p>
            <a:r>
              <a:rPr lang="en-CA" dirty="0"/>
              <a:t>Test of homogeneity (</a:t>
            </a:r>
            <a:r>
              <a:rPr lang="en-CA" dirty="0" err="1"/>
              <a:t>Tarone</a:t>
            </a:r>
            <a:r>
              <a:rPr lang="en-CA" dirty="0"/>
              <a:t>)   chi2(38) =    36.13  </a:t>
            </a:r>
            <a:r>
              <a:rPr lang="en-CA" dirty="0" err="1"/>
              <a:t>Pr</a:t>
            </a:r>
            <a:r>
              <a:rPr lang="en-CA" dirty="0"/>
              <a:t>&gt;chi2 = 0.5560</a:t>
            </a:r>
          </a:p>
          <a:p>
            <a:r>
              <a:rPr lang="en-CA" dirty="0"/>
              <a:t> </a:t>
            </a:r>
          </a:p>
          <a:p>
            <a:r>
              <a:rPr lang="en-CA" dirty="0"/>
              <a:t>                   Test that combined OR = 1:</a:t>
            </a:r>
          </a:p>
          <a:p>
            <a:r>
              <a:rPr lang="en-CA" dirty="0"/>
              <a:t>                                Mantel-</a:t>
            </a:r>
            <a:r>
              <a:rPr lang="en-CA" dirty="0" err="1"/>
              <a:t>Haenszel</a:t>
            </a:r>
            <a:r>
              <a:rPr lang="en-CA" dirty="0"/>
              <a:t> chi2(1) =      9.48</a:t>
            </a:r>
          </a:p>
          <a:p>
            <a:r>
              <a:rPr lang="en-CA" dirty="0"/>
              <a:t>                                                </a:t>
            </a:r>
            <a:r>
              <a:rPr lang="en-CA" dirty="0" err="1"/>
              <a:t>Pr</a:t>
            </a:r>
            <a:r>
              <a:rPr lang="en-CA" dirty="0"/>
              <a:t>&gt;chi2 =    0.0021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4731603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b="1" dirty="0" smtClean="0"/>
              <a:t>M-H </a:t>
            </a:r>
            <a:r>
              <a:rPr lang="en-CA" sz="2400" b="1" dirty="0" smtClean="0"/>
              <a:t>estimate cannot be generalized to data with many covariates, whereas conditional likelihood </a:t>
            </a:r>
            <a:r>
              <a:rPr lang="en-CA" sz="2400" b="1" dirty="0" smtClean="0"/>
              <a:t>permits that</a:t>
            </a:r>
            <a:r>
              <a:rPr lang="en-CA" sz="2400" b="1" dirty="0" smtClean="0"/>
              <a:t>.</a:t>
            </a:r>
            <a:endParaRPr lang="en-CA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Exposure variable (binary): </a:t>
            </a:r>
            <a:r>
              <a:rPr lang="en-CA" b="1" dirty="0" err="1" smtClean="0"/>
              <a:t>slt_a</a:t>
            </a:r>
            <a:endParaRPr lang="en-CA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583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Conditional logistic in STATA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399"/>
          </a:xfrm>
        </p:spPr>
        <p:txBody>
          <a:bodyPr>
            <a:normAutofit fontScale="47500" lnSpcReduction="20000"/>
          </a:bodyPr>
          <a:lstStyle/>
          <a:p>
            <a:r>
              <a:rPr lang="en-CA" sz="5100" dirty="0" smtClean="0"/>
              <a:t>Use </a:t>
            </a:r>
            <a:r>
              <a:rPr lang="en-CA" sz="5100" b="1" dirty="0" err="1" smtClean="0"/>
              <a:t>clogit</a:t>
            </a:r>
            <a:r>
              <a:rPr lang="en-CA" sz="5100" dirty="0" smtClean="0"/>
              <a:t> command</a:t>
            </a:r>
          </a:p>
          <a:p>
            <a:pPr lvl="1"/>
            <a:r>
              <a:rPr lang="en-CA" sz="5100" b="1" dirty="0" err="1" smtClean="0"/>
              <a:t>clogit</a:t>
            </a:r>
            <a:r>
              <a:rPr lang="en-CA" sz="5100" b="1" dirty="0" smtClean="0"/>
              <a:t> </a:t>
            </a:r>
            <a:r>
              <a:rPr lang="en-CA" sz="5100" b="1" dirty="0" err="1" smtClean="0"/>
              <a:t>casecontrol</a:t>
            </a:r>
            <a:r>
              <a:rPr lang="en-CA" sz="5100" b="1" dirty="0" smtClean="0"/>
              <a:t> </a:t>
            </a:r>
            <a:r>
              <a:rPr lang="en-CA" sz="5100" b="1" dirty="0" err="1" smtClean="0"/>
              <a:t>slt_a</a:t>
            </a:r>
            <a:r>
              <a:rPr lang="en-CA" sz="5100" b="1" dirty="0" smtClean="0"/>
              <a:t>, group(</a:t>
            </a:r>
            <a:r>
              <a:rPr lang="en-CA" sz="5100" b="1" dirty="0" err="1" smtClean="0"/>
              <a:t>match_grp</a:t>
            </a:r>
            <a:r>
              <a:rPr lang="en-CA" sz="5100" b="1" dirty="0" smtClean="0"/>
              <a:t>) or </a:t>
            </a:r>
          </a:p>
          <a:p>
            <a:pPr marL="457200" lvl="1" indent="0">
              <a:buNone/>
            </a:pPr>
            <a:endParaRPr lang="en-CA" b="1" dirty="0" smtClean="0"/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Conditional (fixed-effects) logistic regression   Number of </a:t>
            </a:r>
            <a:r>
              <a:rPr lang="en-CA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 112</a:t>
            </a:r>
            <a:endParaRPr lang="en-C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LR chi2(1) 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10.00</a:t>
            </a:r>
            <a:endParaRPr lang="en-C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</a:t>
            </a:r>
            <a:r>
              <a:rPr lang="en-CA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Prob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chi2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0.0016</a:t>
            </a:r>
            <a:endParaRPr lang="en-C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Log likelihood = -35.820042                       Pseudo R2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0.1225</a:t>
            </a:r>
            <a:endParaRPr lang="en-C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C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</a:t>
            </a:r>
            <a:endParaRPr lang="en-C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casecontrol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| Odds Ratio   Std. Err.  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  P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&gt;|z| 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95% Conf. Interval]</a:t>
            </a:r>
          </a:p>
          <a:p>
            <a:pPr marL="0" indent="0">
              <a:buNone/>
            </a:pP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-------------+--------------------------------------------------------      </a:t>
            </a:r>
            <a:r>
              <a:rPr lang="en-CA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slt_a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|  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4.415916     2.287893   2.87 0.004  1.59960    12.1907</a:t>
            </a:r>
            <a:endParaRPr lang="en-C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b="1" dirty="0" smtClean="0"/>
              <a:t>----------------------------------------------------------------------------------------------------------------------------------------</a:t>
            </a:r>
            <a:endParaRPr lang="en-CA" b="1" dirty="0"/>
          </a:p>
          <a:p>
            <a:pPr marL="0" indent="0">
              <a:buNone/>
            </a:pPr>
            <a:endParaRPr lang="en-C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805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Compare with OLR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CA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.logit </a:t>
            </a:r>
            <a:r>
              <a:rPr lang="en-CA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casecontrol</a:t>
            </a:r>
            <a:r>
              <a:rPr lang="en-CA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slt_a</a:t>
            </a:r>
            <a:r>
              <a:rPr lang="en-CA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CA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endParaRPr lang="en-CA" sz="4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CA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Logistic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regression      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Number of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=        112</a:t>
            </a:r>
          </a:p>
          <a:p>
            <a:pPr marL="0" indent="0">
              <a:buNone/>
            </a:pP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LR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chi2(1)      =       8.27</a:t>
            </a:r>
          </a:p>
          <a:p>
            <a:pPr marL="0" indent="0">
              <a:buNone/>
            </a:pP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</a:t>
            </a:r>
            <a:r>
              <a:rPr lang="en-CA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Prob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&gt; chi2     =     0.0040</a:t>
            </a:r>
          </a:p>
          <a:p>
            <a:pPr marL="0" indent="0">
              <a:buNone/>
            </a:pP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Log likelihood = -68.254443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Pseudo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R2       =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0.0571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casecontrol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| Odds Ratio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. Err.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   P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&gt;|z|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95% Conf. Interval]</a:t>
            </a:r>
          </a:p>
          <a:p>
            <a:pPr marL="0" indent="0">
              <a:buNone/>
            </a:pP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-------------+--------------------------------------------------------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slt_a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|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3.214286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1.338167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2.80  0.005     1.421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7.268678</a:t>
            </a:r>
          </a:p>
          <a:p>
            <a:pPr marL="0" indent="0">
              <a:buNone/>
            </a:pP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_cons |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2888889   .0909634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3.94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0.000  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155 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.5354903</a:t>
            </a:r>
          </a:p>
          <a:p>
            <a:pPr marL="0" indent="0">
              <a:buNone/>
            </a:pP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CA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CA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clogit</a:t>
            </a:r>
            <a:r>
              <a:rPr lang="en-CA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casecontrol</a:t>
            </a:r>
            <a:r>
              <a:rPr lang="en-CA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slt_a</a:t>
            </a:r>
            <a:r>
              <a:rPr lang="en-CA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group(</a:t>
            </a:r>
            <a:r>
              <a:rPr lang="en-CA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match_grp</a:t>
            </a:r>
            <a:r>
              <a:rPr lang="en-CA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or</a:t>
            </a:r>
            <a:endParaRPr lang="en-CA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CA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Conditional (fixed-effects) logistic regression   Number of </a:t>
            </a:r>
            <a:r>
              <a:rPr lang="en-CA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=  112</a:t>
            </a: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LR chi2(1)   = 10.00</a:t>
            </a: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</a:t>
            </a:r>
            <a:r>
              <a:rPr lang="en-CA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Prob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chi2 = 0.0016</a:t>
            </a: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Log likelihood = -35.820042                       Pseudo R2 = 0.1225</a:t>
            </a:r>
          </a:p>
          <a:p>
            <a:pPr marL="0" indent="0">
              <a:buNone/>
            </a:pPr>
            <a:endParaRPr lang="en-C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</a:t>
            </a: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casecontrol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 | Odds Ratio   Std. Err.   z 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&gt;|z| 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95% Conf. Interval]</a:t>
            </a:r>
          </a:p>
          <a:p>
            <a:pPr marL="0" indent="0">
              <a:buNone/>
            </a:pP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-------------+--------------------------------------------------------      </a:t>
            </a:r>
            <a:endParaRPr lang="en-C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CA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slt_a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4.415916     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2.287893   2.87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0.004   1.59960    </a:t>
            </a:r>
            <a:r>
              <a:rPr lang="en-CA" b="1" dirty="0">
                <a:latin typeface="Courier New" panose="02070309020205020404" pitchFamily="49" charset="0"/>
                <a:cs typeface="Courier New" panose="02070309020205020404" pitchFamily="49" charset="0"/>
              </a:rPr>
              <a:t>12.1907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3845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Model building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Similar to OLS</a:t>
            </a:r>
          </a:p>
          <a:p>
            <a:pPr lvl="1"/>
            <a:r>
              <a:rPr lang="en-CA" dirty="0" smtClean="0"/>
              <a:t>Perform </a:t>
            </a:r>
            <a:r>
              <a:rPr lang="en-CA" dirty="0" err="1" smtClean="0"/>
              <a:t>univariable</a:t>
            </a:r>
            <a:r>
              <a:rPr lang="en-CA" dirty="0" smtClean="0"/>
              <a:t>/</a:t>
            </a:r>
            <a:r>
              <a:rPr lang="en-CA" dirty="0" err="1" smtClean="0"/>
              <a:t>bivariable</a:t>
            </a:r>
            <a:r>
              <a:rPr lang="en-CA" dirty="0" smtClean="0"/>
              <a:t> analysis</a:t>
            </a:r>
          </a:p>
          <a:p>
            <a:pPr lvl="1"/>
            <a:r>
              <a:rPr lang="en-CA" dirty="0" smtClean="0"/>
              <a:t>Identify important variables</a:t>
            </a:r>
          </a:p>
          <a:p>
            <a:pPr lvl="1"/>
            <a:r>
              <a:rPr lang="en-CA" dirty="0" smtClean="0"/>
              <a:t>Build model using stepwise forward selection</a:t>
            </a:r>
          </a:p>
          <a:p>
            <a:r>
              <a:rPr lang="en-CA" dirty="0" smtClean="0"/>
              <a:t>Let us consider in the “</a:t>
            </a:r>
            <a:r>
              <a:rPr lang="en-CA" dirty="0" err="1" smtClean="0"/>
              <a:t>sal_outbreak</a:t>
            </a:r>
            <a:r>
              <a:rPr lang="en-CA" dirty="0" smtClean="0"/>
              <a:t>” data</a:t>
            </a:r>
          </a:p>
          <a:p>
            <a:pPr lvl="1"/>
            <a:r>
              <a:rPr lang="en-CA" dirty="0" err="1" smtClean="0"/>
              <a:t>slt_a</a:t>
            </a:r>
            <a:r>
              <a:rPr lang="en-CA" dirty="0" smtClean="0"/>
              <a:t> (P=0.004), </a:t>
            </a:r>
            <a:r>
              <a:rPr lang="en-CA" dirty="0" err="1" smtClean="0"/>
              <a:t>dlr_a</a:t>
            </a:r>
            <a:r>
              <a:rPr lang="en-CA" dirty="0" smtClean="0"/>
              <a:t> (P=0.02) and </a:t>
            </a:r>
            <a:r>
              <a:rPr lang="en-CA" dirty="0" err="1" smtClean="0"/>
              <a:t>eateggs</a:t>
            </a:r>
            <a:r>
              <a:rPr lang="en-CA" dirty="0" smtClean="0"/>
              <a:t> (P=0.17) are important</a:t>
            </a:r>
          </a:p>
          <a:p>
            <a:pPr lvl="1"/>
            <a:r>
              <a:rPr lang="en-CA" dirty="0" smtClean="0"/>
              <a:t>Use stepwise forward selection for model building using these variables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1844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Model building…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561584" y="2209800"/>
            <a:ext cx="82296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Conditional (fixed-effects) logistic regression   Number of </a:t>
            </a:r>
            <a:r>
              <a:rPr lang="en-CA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</a:t>
            </a:r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=   83</a:t>
            </a:r>
          </a:p>
          <a:p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LR chi2(2)      =   14.80</a:t>
            </a:r>
          </a:p>
          <a:p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</a:t>
            </a:r>
            <a:r>
              <a:rPr lang="en-CA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Prob</a:t>
            </a:r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chi2     =  </a:t>
            </a:r>
            <a:r>
              <a:rPr lang="en-CA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0.0006</a:t>
            </a:r>
            <a:endParaRPr lang="en-CA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Log likelihood = -22.838098                       Pseudo R2       = </a:t>
            </a:r>
            <a:r>
              <a:rPr lang="en-CA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0.2447</a:t>
            </a:r>
          </a:p>
          <a:p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r>
              <a:rPr lang="en-CA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</a:t>
            </a:r>
            <a:endParaRPr lang="en-CA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casecontrol</a:t>
            </a:r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| Odds Ratio   Std. Err.    </a:t>
            </a:r>
            <a:r>
              <a:rPr lang="en-CA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    </a:t>
            </a:r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P&gt;|z|    [95% Conf. Interval]</a:t>
            </a:r>
          </a:p>
          <a:p>
            <a:r>
              <a:rPr lang="en-CA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-------------+-------------------------------------------------------------</a:t>
            </a:r>
            <a:endParaRPr lang="en-CA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CA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slt_a</a:t>
            </a:r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|   4.355969   2.985271     2.15   0.032  </a:t>
            </a:r>
            <a:r>
              <a:rPr lang="en-CA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1.136925    </a:t>
            </a:r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16.68929</a:t>
            </a:r>
          </a:p>
          <a:p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CA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dlr_a</a:t>
            </a:r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|   5.102542   5.628628     1.48   0.140  </a:t>
            </a:r>
            <a:r>
              <a:rPr lang="en-CA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CA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5872511    44.33527</a:t>
            </a:r>
          </a:p>
          <a:p>
            <a:r>
              <a:rPr lang="en-CA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</a:t>
            </a:r>
            <a:endParaRPr lang="en-CA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584" y="1447800"/>
            <a:ext cx="5077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Add </a:t>
            </a:r>
            <a:r>
              <a:rPr lang="en-CA" b="1" dirty="0" err="1" smtClean="0"/>
              <a:t>dlr_a</a:t>
            </a:r>
            <a:r>
              <a:rPr lang="en-CA" b="1" dirty="0" smtClean="0"/>
              <a:t> to the original model with </a:t>
            </a:r>
            <a:r>
              <a:rPr lang="en-CA" b="1" dirty="0" err="1" smtClean="0"/>
              <a:t>slt_a</a:t>
            </a:r>
            <a:endParaRPr lang="en-CA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4876800"/>
            <a:ext cx="7239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b="1" dirty="0" smtClean="0"/>
              <a:t>Try adding interaction effect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b="1" dirty="0" smtClean="0"/>
              <a:t>Here the two variables are highly collinear, so we omit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b="1" dirty="0" smtClean="0"/>
              <a:t>Decide whether </a:t>
            </a:r>
            <a:r>
              <a:rPr lang="en-CA" sz="2000" b="1" dirty="0" err="1" smtClean="0"/>
              <a:t>dlr_a</a:t>
            </a:r>
            <a:r>
              <a:rPr lang="en-CA" sz="2000" b="1" dirty="0" smtClean="0"/>
              <a:t> should stay or 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b="1" dirty="0" smtClean="0"/>
              <a:t>Add the third variable and so on…, until you have a final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b="1" dirty="0" smtClean="0"/>
              <a:t>In our case, </a:t>
            </a:r>
            <a:r>
              <a:rPr lang="en-CA" sz="2000" b="1" dirty="0" err="1" smtClean="0"/>
              <a:t>slt_a</a:t>
            </a:r>
            <a:r>
              <a:rPr lang="en-CA" sz="2000" b="1" dirty="0" smtClean="0"/>
              <a:t> remains as the only predictor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086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Model Diagnostics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Model evaluation by residuals/diagnostics (CLR specific)</a:t>
            </a:r>
          </a:p>
          <a:p>
            <a:pPr lvl="1"/>
            <a:r>
              <a:rPr lang="en-CA" dirty="0" smtClean="0"/>
              <a:t>With </a:t>
            </a:r>
            <a:r>
              <a:rPr lang="en-CA" b="1" dirty="0" smtClean="0"/>
              <a:t>predict</a:t>
            </a:r>
            <a:r>
              <a:rPr lang="en-CA" dirty="0" smtClean="0"/>
              <a:t> (STATA 13)</a:t>
            </a:r>
          </a:p>
          <a:p>
            <a:pPr lvl="1"/>
            <a:r>
              <a:rPr lang="en-CA" dirty="0" smtClean="0"/>
              <a:t>With </a:t>
            </a:r>
            <a:r>
              <a:rPr lang="en-CA" b="1" dirty="0" err="1" smtClean="0"/>
              <a:t>clfit</a:t>
            </a:r>
            <a:r>
              <a:rPr lang="en-CA" dirty="0" smtClean="0"/>
              <a:t> (add on)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40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Purpose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Matched data (</a:t>
            </a:r>
            <a:r>
              <a:rPr lang="en-CA" dirty="0" err="1" smtClean="0"/>
              <a:t>i.e</a:t>
            </a:r>
            <a:r>
              <a:rPr lang="en-CA" dirty="0" smtClean="0"/>
              <a:t> Matched case-control design)</a:t>
            </a:r>
          </a:p>
          <a:p>
            <a:r>
              <a:rPr lang="en-CA" dirty="0" smtClean="0"/>
              <a:t>Eliminate nuisance parameters (</a:t>
            </a:r>
            <a:r>
              <a:rPr lang="en-CA" dirty="0" err="1" smtClean="0"/>
              <a:t>i.e</a:t>
            </a:r>
            <a:r>
              <a:rPr lang="en-CA" dirty="0" smtClean="0"/>
              <a:t> parameters we are not interested in)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2836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Logistic regression recap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CA" dirty="0" smtClean="0"/>
                  <a:t>Independent binary variable </a:t>
                </a:r>
                <a:r>
                  <a:rPr lang="en-CA" i="1" dirty="0" err="1" smtClean="0"/>
                  <a:t>Y</a:t>
                </a:r>
                <a:r>
                  <a:rPr lang="en-CA" i="1" baseline="-25000" dirty="0" err="1" smtClean="0"/>
                  <a:t>j</a:t>
                </a:r>
                <a:r>
                  <a:rPr lang="en-CA" dirty="0" smtClean="0"/>
                  <a:t>, </a:t>
                </a:r>
                <a:r>
                  <a:rPr lang="en-CA" i="1" dirty="0" smtClean="0"/>
                  <a:t>j =1,…n</a:t>
                </a:r>
              </a:p>
              <a:p>
                <a:r>
                  <a:rPr lang="en-CA" dirty="0" smtClean="0"/>
                  <a:t>Explanatory variables </a:t>
                </a:r>
                <a:r>
                  <a:rPr lang="en-CA" i="1" dirty="0" err="1" smtClean="0"/>
                  <a:t>X</a:t>
                </a:r>
                <a:r>
                  <a:rPr lang="en-CA" i="1" baseline="-25000" dirty="0" err="1" smtClean="0"/>
                  <a:t>ij</a:t>
                </a:r>
                <a:r>
                  <a:rPr lang="en-CA" dirty="0" smtClean="0"/>
                  <a:t>, </a:t>
                </a:r>
                <a:r>
                  <a:rPr lang="en-CA" i="1" dirty="0" err="1" smtClean="0"/>
                  <a:t>i</a:t>
                </a:r>
                <a:r>
                  <a:rPr lang="en-CA" dirty="0" smtClean="0"/>
                  <a:t> = </a:t>
                </a:r>
                <a:r>
                  <a:rPr lang="en-CA" i="1" dirty="0" smtClean="0"/>
                  <a:t>1,…p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CA" sz="24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CA" sz="2400" b="0" i="0" smtClean="0">
                              <a:latin typeface="Cambria Math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CA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CA" sz="2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CA" sz="24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CA" sz="2400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CA" sz="2400" b="0" i="1" smtClean="0"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CA" sz="2400" b="0" i="1" smtClean="0">
                                      <a:latin typeface="Cambria Math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CA" sz="24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CA" sz="2400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CA" sz="2400" b="0" i="1" smtClean="0"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  <m:r>
                        <a:rPr lang="en-CA" sz="2400" b="0" i="1" smtClean="0">
                          <a:latin typeface="Cambria Math"/>
                        </a:rPr>
                        <m:t>=</m:t>
                      </m:r>
                      <m:r>
                        <a:rPr lang="en-CA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CA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n-CA" sz="2400" b="0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𝑋</m:t>
                          </m:r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′</m:t>
                          </m:r>
                        </m:e>
                        <m:sub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𝑗</m:t>
                          </m:r>
                        </m:sub>
                        <m:sup/>
                      </m:sSubSup>
                      <m:r>
                        <a:rPr lang="en-CA" sz="2400" b="0" i="1" smtClean="0"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en-CA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CA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CA" sz="2400" b="0" i="1" smtClean="0">
                              <a:latin typeface="Cambria Math"/>
                            </a:rPr>
                            <m:t>𝑗</m:t>
                          </m:r>
                        </m:sub>
                      </m:sSub>
                      <m:r>
                        <a:rPr lang="en-CA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CA" sz="2400" b="0" i="0" smtClean="0">
                              <a:latin typeface="Cambria Math"/>
                            </a:rPr>
                            <m:t>exp</m:t>
                          </m:r>
                          <m:r>
                            <a:rPr lang="en-CA" sz="2400" b="0" i="1" smtClean="0">
                              <a:latin typeface="Cambria Math"/>
                            </a:rPr>
                            <m:t>⁡(</m:t>
                          </m:r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CA" sz="2400" i="1">
                                  <a:latin typeface="Cambria Math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CA" sz="2400" i="1">
                                  <a:latin typeface="Cambria Math"/>
                                  <a:ea typeface="Cambria Math"/>
                                </a:rPr>
                                <m:t>𝑋</m:t>
                              </m:r>
                              <m:r>
                                <a:rPr lang="en-CA" sz="2400" i="1">
                                  <a:latin typeface="Cambria Math"/>
                                  <a:ea typeface="Cambria Math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en-CA" sz="2400" i="1">
                                  <a:latin typeface="Cambria Math"/>
                                  <a:ea typeface="Cambria Math"/>
                                </a:rPr>
                                <m:t>𝑗</m:t>
                              </m:r>
                            </m:sub>
                            <m:sup/>
                          </m:sSubSup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en-CA" sz="2400" b="0" i="1" smtClean="0">
                              <a:latin typeface="Cambria Math"/>
                            </a:rPr>
                            <m:t>1+</m:t>
                          </m:r>
                          <m:r>
                            <m:rPr>
                              <m:sty m:val="p"/>
                            </m:rPr>
                            <a:rPr lang="en-CA" sz="2400" b="0" i="0" smtClean="0">
                              <a:latin typeface="Cambria Math"/>
                            </a:rPr>
                            <m:t>exp</m:t>
                          </m:r>
                          <m:r>
                            <a:rPr lang="en-CA" sz="2400" b="0" i="1" smtClean="0">
                              <a:latin typeface="Cambria Math"/>
                            </a:rPr>
                            <m:t>⁡(</m:t>
                          </m:r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CA" sz="2400" i="1">
                                  <a:latin typeface="Cambria Math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CA" sz="2400" i="1">
                                  <a:latin typeface="Cambria Math"/>
                                  <a:ea typeface="Cambria Math"/>
                                </a:rPr>
                                <m:t>𝑋</m:t>
                              </m:r>
                              <m:r>
                                <a:rPr lang="en-CA" sz="2400" i="1">
                                  <a:latin typeface="Cambria Math"/>
                                  <a:ea typeface="Cambria Math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en-CA" sz="2400" i="1">
                                  <a:latin typeface="Cambria Math"/>
                                  <a:ea typeface="Cambria Math"/>
                                </a:rPr>
                                <m:t>𝑗</m:t>
                              </m:r>
                            </m:sub>
                            <m:sup/>
                          </m:sSubSup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  <m:r>
                            <a:rPr lang="en-CA" sz="24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CA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CA" sz="2800" b="0" i="0" smtClean="0">
                          <a:latin typeface="Cambria Math"/>
                        </a:rPr>
                        <m:t>L</m:t>
                      </m:r>
                      <m:d>
                        <m:dPr>
                          <m:ctrlPr>
                            <a:rPr lang="en-CA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α</m:t>
                          </m:r>
                          <m:r>
                            <a:rPr lang="en-CA" sz="2800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CA" sz="2800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</m:d>
                      <m:r>
                        <a:rPr lang="en-CA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CA" sz="2800" b="0" i="0" smtClean="0">
                              <a:latin typeface="Cambria Math"/>
                            </a:rPr>
                            <m:t>exp</m:t>
                          </m:r>
                          <m:r>
                            <a:rPr lang="en-CA" sz="2800" b="0" i="1" smtClean="0">
                              <a:latin typeface="Cambria Math"/>
                            </a:rPr>
                            <m:t>⁡[</m:t>
                          </m:r>
                          <m:nary>
                            <m:naryPr>
                              <m:chr m:val="∑"/>
                              <m:ctrlPr>
                                <a:rPr lang="en-CA" sz="28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CA" sz="2800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CA" sz="2800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CA" sz="28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CA" sz="28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CA" sz="28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CA" sz="2800" b="0" i="1" smtClean="0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CA" sz="28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CA" sz="2800" b="0" i="1" smtClean="0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  <m:r>
                                <a:rPr lang="en-CA" sz="28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CA" sz="28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sSup>
                                    <m:sSupPr>
                                      <m:ctrlPr>
                                        <a:rPr lang="en-CA" sz="2800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CA" sz="2800" i="1">
                                          <a:latin typeface="Cambria Math"/>
                                          <a:ea typeface="Cambria Math"/>
                                        </a:rPr>
                                        <m:t>𝑋</m:t>
                                      </m:r>
                                    </m:e>
                                    <m:sup>
                                      <m:r>
                                        <a:rPr lang="en-CA" sz="2800" i="1">
                                          <a:latin typeface="Cambria Math"/>
                                          <a:ea typeface="Cambria Math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CA" sz="2800" i="1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</m:sub>
                                <m:sup/>
                              </m:sSubSup>
                              <m:r>
                                <a:rPr lang="en-CA" sz="2800" b="0" i="1" smtClean="0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  <m:r>
                                <a:rPr lang="en-CA" sz="2800" b="0" i="1" smtClean="0">
                                  <a:latin typeface="Cambria Math"/>
                                </a:rPr>
                                <m:t>)]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∏"/>
                              <m:ctrlPr>
                                <a:rPr lang="en-CA" sz="280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CA" sz="2800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CA" sz="2800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CA" sz="28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en-CA" sz="2800" b="0" i="1" smtClean="0">
                                  <a:latin typeface="Cambria Math"/>
                                </a:rPr>
                                <m:t>[1+</m:t>
                              </m:r>
                              <m:func>
                                <m:funcPr>
                                  <m:ctrlPr>
                                    <a:rPr lang="en-CA" sz="2800" b="0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CA" sz="2800" b="0" i="0" smtClean="0">
                                      <a:latin typeface="Cambria Math"/>
                                    </a:rPr>
                                    <m:t>exp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CA" sz="2800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CA" sz="2800" i="1">
                                          <a:latin typeface="Cambria Math"/>
                                          <a:ea typeface="Cambria Math"/>
                                        </a:rPr>
                                        <m:t>𝛼</m:t>
                                      </m:r>
                                      <m:r>
                                        <a:rPr lang="en-CA" sz="2800" i="1">
                                          <a:latin typeface="Cambria Math"/>
                                          <a:ea typeface="Cambria Math"/>
                                        </a:rPr>
                                        <m:t>+</m:t>
                                      </m:r>
                                      <m:sSubSup>
                                        <m:sSubSupPr>
                                          <m:ctrlPr>
                                            <a:rPr lang="en-CA" sz="2800" i="1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SupPr>
                                        <m:e>
                                          <m:sSup>
                                            <m:sSupPr>
                                              <m:ctrlPr>
                                                <a:rPr lang="en-CA" sz="2800" i="1">
                                                  <a:latin typeface="Cambria Math"/>
                                                  <a:ea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CA" sz="2800" i="1">
                                                  <a:latin typeface="Cambria Math"/>
                                                  <a:ea typeface="Cambria Math"/>
                                                </a:rPr>
                                                <m:t>𝑋</m:t>
                                              </m:r>
                                            </m:e>
                                            <m:sup>
                                              <m:r>
                                                <a:rPr lang="en-CA" sz="2800" i="1">
                                                  <a:latin typeface="Cambria Math"/>
                                                  <a:ea typeface="Cambria Math"/>
                                                </a:rPr>
                                                <m:t>′</m:t>
                                              </m:r>
                                            </m:sup>
                                          </m:sSup>
                                        </m:e>
                                        <m:sub>
                                          <m:r>
                                            <a:rPr lang="en-CA" sz="2800" i="1">
                                              <a:latin typeface="Cambria Math"/>
                                              <a:ea typeface="Cambria Math"/>
                                            </a:rPr>
                                            <m:t>𝑗</m:t>
                                          </m:r>
                                        </m:sub>
                                        <m:sup/>
                                      </m:sSubSup>
                                      <m:r>
                                        <a:rPr lang="en-CA" sz="2800" i="1">
                                          <a:latin typeface="Cambria Math"/>
                                          <a:ea typeface="Cambria Math"/>
                                        </a:rPr>
                                        <m:t>𝛽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CA" sz="2800" b="0" i="1" smtClean="0">
                                  <a:latin typeface="Cambria Math"/>
                                </a:rPr>
                                <m:t>]</m:t>
                              </m:r>
                            </m:e>
                          </m:nary>
                        </m:den>
                      </m:f>
                      <m:r>
                        <a:rPr lang="en-CA" sz="2800" b="0" i="1" smtClean="0">
                          <a:latin typeface="Cambria Math"/>
                        </a:rPr>
                        <m:t>            (1)</m:t>
                      </m:r>
                    </m:oMath>
                  </m:oMathPara>
                </a14:m>
                <a:endParaRPr lang="en-CA" sz="2800" dirty="0" smtClean="0"/>
              </a:p>
              <a:p>
                <a:r>
                  <a:rPr lang="en-CA" sz="2800" dirty="0" smtClean="0"/>
                  <a:t>Inference by MLE</a:t>
                </a:r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752" b="-134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107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Conditional likelihood 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CA" dirty="0" smtClean="0"/>
                  <a:t>Suppose we regard </a:t>
                </a:r>
                <a:r>
                  <a:rPr lang="el-GR" i="1" dirty="0" smtClean="0"/>
                  <a:t>α</a:t>
                </a:r>
                <a:r>
                  <a:rPr lang="en-CA" dirty="0" smtClean="0"/>
                  <a:t> as nuisance parameter and interested only in </a:t>
                </a:r>
                <a:r>
                  <a:rPr lang="el-GR" dirty="0" smtClean="0"/>
                  <a:t>β</a:t>
                </a:r>
                <a:r>
                  <a:rPr lang="en-CA" dirty="0" smtClean="0"/>
                  <a:t> </a:t>
                </a:r>
              </a:p>
              <a:p>
                <a:r>
                  <a:rPr lang="en-CA" dirty="0" smtClean="0"/>
                  <a:t>Eliminate </a:t>
                </a:r>
                <a:r>
                  <a:rPr lang="el-GR" i="1" dirty="0"/>
                  <a:t>α</a:t>
                </a:r>
                <a:r>
                  <a:rPr lang="en-CA" dirty="0" smtClean="0"/>
                  <a:t> by conditioning on observed value of its sufficient statistic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b="0" i="1" smtClean="0">
                          <a:latin typeface="Cambria Math"/>
                        </a:rPr>
                        <m:t>𝑚</m:t>
                      </m:r>
                      <m:r>
                        <a:rPr lang="en-CA" sz="20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CA" sz="20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CA" sz="2000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CA" sz="20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CA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CA" sz="20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CA" sz="2000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CA" sz="2000" b="0" i="1" smtClean="0">
                                  <a:latin typeface="Cambria Math"/>
                                </a:rPr>
                                <m:t>.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CA" sz="2000" dirty="0" smtClean="0"/>
              </a:p>
              <a:p>
                <a:r>
                  <a:rPr lang="en-CA" dirty="0" smtClean="0"/>
                  <a:t>Conditional likelihood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CA" b="0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CA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CA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</m:acc>
                        </m:e>
                        <m:e>
                          <m:r>
                            <a:rPr lang="en-CA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</m:e>
                      </m:d>
                      <m:r>
                        <a:rPr lang="en-CA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CA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CA">
                              <a:latin typeface="Cambria Math"/>
                            </a:rPr>
                            <m:t>exp</m:t>
                          </m:r>
                          <m:r>
                            <a:rPr lang="en-CA" i="1">
                              <a:latin typeface="Cambria Math"/>
                            </a:rPr>
                            <m:t>⁡</m:t>
                          </m:r>
                          <m:r>
                            <a:rPr lang="en-CA" b="0" i="1" smtClean="0">
                              <a:latin typeface="Cambria Math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CA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CA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CA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CA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CA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CA" i="1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n-CA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sSup>
                                    <m:sSupPr>
                                      <m:ctrlP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  <m:t>𝑋</m:t>
                                      </m:r>
                                    </m:e>
                                    <m:sup>
                                      <m: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CA" i="1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</m:sub>
                                <m:sup/>
                              </m:sSubSup>
                              <m:r>
                                <a:rPr lang="en-CA" i="1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  <m:r>
                                <a:rPr lang="en-CA" b="0" i="1" smtClean="0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CA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CA" b="0" i="1" smtClean="0">
                                  <a:latin typeface="Cambria Math"/>
                                </a:rPr>
                                <m:t>𝑅</m:t>
                              </m:r>
                            </m:sub>
                            <m:sup/>
                            <m:e>
                              <m:r>
                                <a:rPr lang="en-CA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CA" b="0" i="1" smtClean="0">
                                  <a:latin typeface="Cambria Math"/>
                                </a:rPr>
                                <m:t>𝑒𝑥𝑝</m:t>
                              </m:r>
                              <m:nary>
                                <m:naryPr>
                                  <m:chr m:val="∑"/>
                                  <m:limLoc m:val="subSup"/>
                                  <m:ctrlPr>
                                    <a:rPr lang="en-CA" b="0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5"/>
                                    </m:rPr>
                                    <a:rPr lang="en-CA" b="0" i="1" smtClean="0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CA" b="0" i="1" smtClean="0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CA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CA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CA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CA" i="1"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SupPr>
                                    <m:e>
                                      <m:sSup>
                                        <m:sSupPr>
                                          <m:ctrlPr>
                                            <a:rPr lang="en-CA" i="1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CA" i="1">
                                              <a:latin typeface="Cambria Math"/>
                                              <a:ea typeface="Cambria Math"/>
                                            </a:rPr>
                                            <m:t>𝑋</m:t>
                                          </m:r>
                                        </m:e>
                                        <m:sup>
                                          <m:r>
                                            <a:rPr lang="en-CA" i="1">
                                              <a:latin typeface="Cambria Math"/>
                                              <a:ea typeface="Cambria Math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  <m:t>𝑗</m:t>
                                      </m:r>
                                    </m:sub>
                                    <m:sup/>
                                  </m:sSubSup>
                                  <m:r>
                                    <a:rPr lang="en-CA" i="1"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  <m:r>
                                    <a:rPr lang="en-CA" b="0" i="1" smtClean="0">
                                      <a:latin typeface="Cambria Math"/>
                                      <a:ea typeface="Cambria Math"/>
                                    </a:rPr>
                                    <m:t>)</m:t>
                                  </m:r>
                                </m:e>
                              </m:nary>
                            </m:e>
                          </m:nary>
                        </m:den>
                      </m:f>
                      <m:r>
                        <a:rPr lang="en-CA" b="0" i="1" smtClean="0">
                          <a:latin typeface="Cambria Math"/>
                        </a:rPr>
                        <m:t>          (2)</m:t>
                      </m:r>
                    </m:oMath>
                  </m:oMathPara>
                </a14:m>
                <a:endParaRPr lang="en-CA" dirty="0" smtClean="0"/>
              </a:p>
              <a:p>
                <a:pPr marL="0" indent="0">
                  <a:buNone/>
                </a:pPr>
                <a:r>
                  <a:rPr lang="en-CA" dirty="0" smtClean="0"/>
                  <a:t>where, R = {(</a:t>
                </a:r>
                <a:r>
                  <a:rPr lang="en-CA" i="1" dirty="0" smtClean="0"/>
                  <a:t>y</a:t>
                </a:r>
                <a:r>
                  <a:rPr lang="en-CA" i="1" baseline="-25000" dirty="0" smtClean="0"/>
                  <a:t>1</a:t>
                </a:r>
                <a:r>
                  <a:rPr lang="en-CA" i="1" dirty="0" smtClean="0"/>
                  <a:t>, y</a:t>
                </a:r>
                <a:r>
                  <a:rPr lang="en-CA" i="1" baseline="-25000" dirty="0" smtClean="0"/>
                  <a:t>2</a:t>
                </a:r>
                <a:r>
                  <a:rPr lang="en-CA" i="1" dirty="0" smtClean="0"/>
                  <a:t>, …, </a:t>
                </a:r>
                <a:r>
                  <a:rPr lang="en-CA" i="1" dirty="0" err="1" smtClean="0"/>
                  <a:t>y</a:t>
                </a:r>
                <a:r>
                  <a:rPr lang="en-CA" i="1" baseline="-25000" dirty="0" err="1" smtClean="0"/>
                  <a:t>n</a:t>
                </a:r>
                <a:r>
                  <a:rPr lang="en-CA" dirty="0" smtClean="0"/>
                  <a:t>):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CA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CA" i="1">
                            <a:latin typeface="Cambria Math"/>
                          </a:rPr>
                          <m:t>𝑗</m:t>
                        </m:r>
                        <m:r>
                          <a:rPr lang="en-CA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CA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CA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CA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CA" b="0" i="1" smtClean="0">
                            <a:latin typeface="Cambria Math"/>
                          </a:rPr>
                          <m:t>=</m:t>
                        </m:r>
                        <m:r>
                          <a:rPr lang="en-CA" b="0" i="1" smtClean="0">
                            <a:latin typeface="Cambria Math"/>
                          </a:rPr>
                          <m:t>𝑚</m:t>
                        </m:r>
                        <m:r>
                          <a:rPr lang="en-CA" b="0" i="1" smtClean="0">
                            <a:latin typeface="Cambria Math"/>
                          </a:rPr>
                          <m:t>}</m:t>
                        </m:r>
                      </m:e>
                    </m:nary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3504" r="-667" b="-363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9772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Conditional inference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Inference about </a:t>
            </a:r>
            <a:r>
              <a:rPr lang="el-GR" dirty="0" smtClean="0"/>
              <a:t>β</a:t>
            </a:r>
            <a:r>
              <a:rPr lang="en-CA" dirty="0" smtClean="0"/>
              <a:t> in two ways</a:t>
            </a:r>
          </a:p>
          <a:p>
            <a:pPr lvl="1"/>
            <a:r>
              <a:rPr lang="en-CA" dirty="0" smtClean="0"/>
              <a:t>Exact (</a:t>
            </a:r>
            <a:r>
              <a:rPr lang="en-CA" dirty="0" err="1" smtClean="0"/>
              <a:t>i.e</a:t>
            </a:r>
            <a:r>
              <a:rPr lang="en-CA" dirty="0" smtClean="0"/>
              <a:t> exact logistic regression), based on permutation distribution of sufficient statistics </a:t>
            </a:r>
          </a:p>
          <a:p>
            <a:pPr lvl="1"/>
            <a:r>
              <a:rPr lang="en-CA" dirty="0"/>
              <a:t>Asymptotic </a:t>
            </a:r>
            <a:r>
              <a:rPr lang="en-CA" dirty="0" smtClean="0"/>
              <a:t>(conditional logistic regression), based on maximizing the conditional likelihood (</a:t>
            </a:r>
            <a:r>
              <a:rPr lang="en-CA" dirty="0" err="1" smtClean="0"/>
              <a:t>cMLE</a:t>
            </a:r>
            <a:r>
              <a:rPr lang="en-CA" dirty="0" smtClean="0"/>
              <a:t>): </a:t>
            </a:r>
            <a:r>
              <a:rPr lang="en-CA" dirty="0"/>
              <a:t>analysis of matched or stratified data</a:t>
            </a:r>
          </a:p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4377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Conditional logistic regression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Matched case-control study design</a:t>
            </a:r>
          </a:p>
          <a:p>
            <a:pPr lvl="1"/>
            <a:r>
              <a:rPr lang="en-CA" dirty="0" smtClean="0"/>
              <a:t>Types of matching: one (1:1) or several (1:m) controls matched to each case</a:t>
            </a:r>
          </a:p>
          <a:p>
            <a:pPr lvl="1"/>
            <a:r>
              <a:rPr lang="en-CA" dirty="0" smtClean="0"/>
              <a:t>Exposure variable recorded for cases and controls</a:t>
            </a:r>
          </a:p>
          <a:p>
            <a:r>
              <a:rPr lang="en-CA" dirty="0" smtClean="0"/>
              <a:t>Purpose of matching:</a:t>
            </a:r>
          </a:p>
          <a:p>
            <a:pPr lvl="1"/>
            <a:r>
              <a:rPr lang="en-CA" dirty="0" smtClean="0"/>
              <a:t>Make cases and controls equal on known confounders</a:t>
            </a:r>
          </a:p>
          <a:p>
            <a:pPr lvl="1"/>
            <a:r>
              <a:rPr lang="en-CA" dirty="0" smtClean="0"/>
              <a:t>Emphasize difference on exposure variable</a:t>
            </a:r>
          </a:p>
          <a:p>
            <a:pPr lvl="1"/>
            <a:r>
              <a:rPr lang="en-CA" dirty="0" smtClean="0"/>
              <a:t>Commonly used matching variables: age, sex, location, time</a:t>
            </a:r>
          </a:p>
          <a:p>
            <a:r>
              <a:rPr lang="en-CA" dirty="0" smtClean="0"/>
              <a:t>Comparison within (not across) matched sets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4129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Conditional logistic…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CA" dirty="0" smtClean="0"/>
                  <a:t>Matched binary data</a:t>
                </a:r>
              </a:p>
              <a:p>
                <a:pPr lvl="1"/>
                <a:r>
                  <a:rPr lang="en-CA" dirty="0" smtClean="0"/>
                  <a:t>MLE can have serious bias</a:t>
                </a:r>
              </a:p>
              <a:p>
                <a:pPr lvl="1"/>
                <a:r>
                  <a:rPr lang="en-CA" dirty="0"/>
                  <a:t>L</a:t>
                </a:r>
                <a:r>
                  <a:rPr lang="en-CA" dirty="0" smtClean="0"/>
                  <a:t>arge # parameters vs observations</a:t>
                </a:r>
              </a:p>
              <a:p>
                <a:pPr lvl="1"/>
                <a:r>
                  <a:rPr lang="en-CA" dirty="0" smtClean="0"/>
                  <a:t>Case control studies (cases matched to 1 or more controls)</a:t>
                </a:r>
              </a:p>
              <a:p>
                <a:pPr marL="5715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CA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CA" b="0" i="0" smtClean="0">
                              <a:latin typeface="Cambria Math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CA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CA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CA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CA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CA" b="0" i="1" smtClean="0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CA" b="0" i="1" smtClean="0">
                                      <a:latin typeface="Cambria Math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CA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CA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CA" b="0" i="1" smtClean="0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  <m:r>
                        <a:rPr lang="en-CA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CA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CA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CA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CA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CA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CA" b="0" i="1" smtClean="0">
                              <a:latin typeface="Cambria Math"/>
                            </a:rPr>
                            <m:t>𝑋</m:t>
                          </m:r>
                          <m:r>
                            <a:rPr lang="en-CA" b="0" i="1" smtClean="0">
                              <a:latin typeface="Cambria Math"/>
                            </a:rPr>
                            <m:t>′</m:t>
                          </m:r>
                        </m:e>
                        <m:sub>
                          <m:r>
                            <a:rPr lang="en-CA" b="0" i="1" smtClean="0">
                              <a:latin typeface="Cambria Math"/>
                            </a:rPr>
                            <m:t>𝑖𝑗</m:t>
                          </m:r>
                        </m:sub>
                      </m:sSub>
                      <m:r>
                        <a:rPr lang="en-CA" b="0" i="1" smtClean="0"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en-CA" dirty="0" smtClean="0"/>
              </a:p>
              <a:p>
                <a:pPr marL="57150" indent="0">
                  <a:buNone/>
                </a:pPr>
                <a:r>
                  <a:rPr lang="en-CA" dirty="0" smtClean="0"/>
                  <a:t>Strata: </a:t>
                </a:r>
                <a:r>
                  <a:rPr lang="en-CA" i="1" dirty="0" smtClean="0"/>
                  <a:t>1 ≤ </a:t>
                </a:r>
                <a:r>
                  <a:rPr lang="en-CA" i="1" dirty="0" err="1" smtClean="0"/>
                  <a:t>i</a:t>
                </a:r>
                <a:r>
                  <a:rPr lang="en-CA" i="1" dirty="0" smtClean="0"/>
                  <a:t> ≤ N</a:t>
                </a:r>
                <a:r>
                  <a:rPr lang="en-CA" dirty="0" smtClean="0"/>
                  <a:t>, and </a:t>
                </a:r>
                <a:r>
                  <a:rPr lang="en-CA" i="1" dirty="0" smtClean="0"/>
                  <a:t>1 ≤ j ≤ </a:t>
                </a:r>
                <a:r>
                  <a:rPr lang="en-CA" i="1" dirty="0" err="1" smtClean="0"/>
                  <a:t>n</a:t>
                </a:r>
                <a:r>
                  <a:rPr lang="en-CA" i="1" baseline="-25000" dirty="0" err="1" smtClean="0"/>
                  <a:t>i</a:t>
                </a:r>
                <a:r>
                  <a:rPr lang="en-CA" i="1" baseline="-25000" dirty="0" smtClean="0"/>
                  <a:t>  </a:t>
                </a:r>
                <a:r>
                  <a:rPr lang="en-CA" i="1" dirty="0" smtClean="0"/>
                  <a:t>(# obs. per strata)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7007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Conditional logistic …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A" dirty="0" smtClean="0"/>
                  <a:t>Strata specific intercept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i="1">
                            <a:latin typeface="Cambria Math"/>
                          </a:rPr>
                        </m:ctrlPr>
                      </m:sSubPr>
                      <m:e>
                        <m:r>
                          <a:rPr lang="en-CA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b>
                        <m:r>
                          <a:rPr lang="en-CA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/>
                  <a:t> many and may not be of interest (nuisance parameter)</a:t>
                </a:r>
              </a:p>
              <a:p>
                <a:r>
                  <a:rPr lang="en-CA" dirty="0" smtClean="0"/>
                  <a:t>Parameters of interest (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r>
                  <a:rPr lang="en-CA" dirty="0" smtClean="0"/>
                  <a:t>s)</a:t>
                </a:r>
              </a:p>
              <a:p>
                <a:r>
                  <a:rPr lang="en-CA" dirty="0" smtClean="0"/>
                  <a:t>Uses </a:t>
                </a:r>
                <a:r>
                  <a:rPr lang="en-CA" dirty="0" err="1" smtClean="0"/>
                  <a:t>cMLE</a:t>
                </a:r>
                <a:r>
                  <a:rPr lang="en-CA" dirty="0" smtClean="0"/>
                  <a:t> for inference on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endParaRPr lang="en-CA" dirty="0"/>
              </a:p>
              <a:p>
                <a:r>
                  <a:rPr lang="en-CA" dirty="0" smtClean="0"/>
                  <a:t>Interpretation and assumptions: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CA" i="1"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r>
                  <a:rPr lang="en-CA" dirty="0" smtClean="0"/>
                  <a:t>s have the same interpretation as OLR</a:t>
                </a:r>
              </a:p>
              <a:p>
                <a:pPr lvl="1"/>
                <a:r>
                  <a:rPr lang="en-CA" dirty="0" smtClean="0"/>
                  <a:t>Additive stratum effects (on logit scale), </a:t>
                </a:r>
                <a:r>
                  <a:rPr lang="en-CA" dirty="0" err="1" smtClean="0"/>
                  <a:t>i.e</a:t>
                </a:r>
                <a:r>
                  <a:rPr lang="en-CA" dirty="0" smtClean="0"/>
                  <a:t> same OR in all strata for each of the predictors.</a:t>
                </a:r>
                <a:endParaRPr lang="en-CA" dirty="0"/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 r="-74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3608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Dataset SAL_OUTBRK (VER)</a:t>
            </a:r>
          </a:p>
          <a:p>
            <a:pPr lvl="1"/>
            <a:r>
              <a:rPr lang="en-CA" dirty="0" smtClean="0"/>
              <a:t>Subset of real dataset from S. typhimurium outbreak (Denmark 1996)</a:t>
            </a:r>
          </a:p>
          <a:p>
            <a:pPr lvl="1"/>
            <a:r>
              <a:rPr lang="en-CA" dirty="0" smtClean="0"/>
              <a:t>39 cases (diseased persons), 73 controls and 17 variables</a:t>
            </a:r>
          </a:p>
          <a:p>
            <a:pPr lvl="1"/>
            <a:r>
              <a:rPr lang="en-CA" dirty="0" smtClean="0"/>
              <a:t>Matched for age, sex and residence (1-2 per case)</a:t>
            </a:r>
          </a:p>
          <a:p>
            <a:pPr lvl="1"/>
            <a:r>
              <a:rPr lang="en-CA" dirty="0" smtClean="0"/>
              <a:t>Exposure variables obtained by interviews</a:t>
            </a:r>
          </a:p>
          <a:p>
            <a:r>
              <a:rPr lang="en-CA" dirty="0" smtClean="0"/>
              <a:t>Study aim</a:t>
            </a:r>
          </a:p>
          <a:p>
            <a:pPr lvl="1"/>
            <a:r>
              <a:rPr lang="en-CA" dirty="0" smtClean="0"/>
              <a:t>Determine the source of Salmonella outbreak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6605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2453</TotalTime>
  <Words>1202</Words>
  <Application>Microsoft Office PowerPoint</Application>
  <PresentationFormat>On-screen Show (4:3)</PresentationFormat>
  <Paragraphs>230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Conditional Logistic Regression</vt:lpstr>
      <vt:lpstr>Purpose</vt:lpstr>
      <vt:lpstr>Logistic regression recap</vt:lpstr>
      <vt:lpstr>Conditional likelihood </vt:lpstr>
      <vt:lpstr>Conditional inference</vt:lpstr>
      <vt:lpstr>Conditional logistic regression</vt:lpstr>
      <vt:lpstr>Conditional logistic…</vt:lpstr>
      <vt:lpstr>Conditional logistic …</vt:lpstr>
      <vt:lpstr>Example</vt:lpstr>
      <vt:lpstr>Description of Data</vt:lpstr>
      <vt:lpstr>Simple descriptive methods for matched study design</vt:lpstr>
      <vt:lpstr>Simple stratified analysis with STATA</vt:lpstr>
      <vt:lpstr>Conditional logistic in STATA</vt:lpstr>
      <vt:lpstr>Compare with OLR</vt:lpstr>
      <vt:lpstr>Model building</vt:lpstr>
      <vt:lpstr>Model building…</vt:lpstr>
      <vt:lpstr>Model Diagnostics</vt:lpstr>
    </vt:vector>
  </TitlesOfParts>
  <Company>University of Prince Edward Island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Logistic Regression</dc:title>
  <dc:creator>Raju Gautam</dc:creator>
  <cp:lastModifiedBy>Raju Gautam</cp:lastModifiedBy>
  <cp:revision>83</cp:revision>
  <dcterms:created xsi:type="dcterms:W3CDTF">2015-12-25T23:26:31Z</dcterms:created>
  <dcterms:modified xsi:type="dcterms:W3CDTF">2016-02-01T16:08:46Z</dcterms:modified>
</cp:coreProperties>
</file>